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8" r:id="rId2"/>
    <p:sldId id="269" r:id="rId3"/>
    <p:sldId id="411" r:id="rId4"/>
    <p:sldId id="348" r:id="rId5"/>
    <p:sldId id="421" r:id="rId6"/>
    <p:sldId id="350" r:id="rId7"/>
    <p:sldId id="354" r:id="rId8"/>
    <p:sldId id="355" r:id="rId9"/>
    <p:sldId id="356" r:id="rId10"/>
    <p:sldId id="357" r:id="rId11"/>
    <p:sldId id="358" r:id="rId12"/>
    <p:sldId id="359" r:id="rId13"/>
    <p:sldId id="360" r:id="rId14"/>
    <p:sldId id="361" r:id="rId15"/>
    <p:sldId id="362" r:id="rId16"/>
    <p:sldId id="363" r:id="rId17"/>
    <p:sldId id="364" r:id="rId18"/>
    <p:sldId id="365" r:id="rId19"/>
    <p:sldId id="366" r:id="rId20"/>
    <p:sldId id="367" r:id="rId21"/>
    <p:sldId id="368" r:id="rId22"/>
    <p:sldId id="369" r:id="rId23"/>
    <p:sldId id="412" r:id="rId24"/>
    <p:sldId id="372" r:id="rId25"/>
    <p:sldId id="373" r:id="rId26"/>
    <p:sldId id="374" r:id="rId27"/>
    <p:sldId id="375" r:id="rId28"/>
    <p:sldId id="376" r:id="rId29"/>
    <p:sldId id="377" r:id="rId30"/>
    <p:sldId id="378" r:id="rId31"/>
    <p:sldId id="379" r:id="rId32"/>
    <p:sldId id="380" r:id="rId33"/>
    <p:sldId id="381" r:id="rId34"/>
    <p:sldId id="382" r:id="rId35"/>
    <p:sldId id="383" r:id="rId36"/>
    <p:sldId id="384" r:id="rId37"/>
    <p:sldId id="385" r:id="rId38"/>
    <p:sldId id="370" r:id="rId39"/>
    <p:sldId id="413" r:id="rId40"/>
    <p:sldId id="387" r:id="rId41"/>
    <p:sldId id="388" r:id="rId42"/>
    <p:sldId id="389" r:id="rId43"/>
    <p:sldId id="390" r:id="rId44"/>
    <p:sldId id="416" r:id="rId45"/>
    <p:sldId id="391" r:id="rId46"/>
    <p:sldId id="392" r:id="rId47"/>
    <p:sldId id="393" r:id="rId48"/>
    <p:sldId id="394" r:id="rId49"/>
    <p:sldId id="395" r:id="rId50"/>
    <p:sldId id="396" r:id="rId51"/>
    <p:sldId id="397" r:id="rId52"/>
    <p:sldId id="398" r:id="rId53"/>
    <p:sldId id="399" r:id="rId54"/>
    <p:sldId id="400" r:id="rId55"/>
    <p:sldId id="401" r:id="rId56"/>
    <p:sldId id="402" r:id="rId57"/>
    <p:sldId id="414" r:id="rId58"/>
    <p:sldId id="404" r:id="rId59"/>
    <p:sldId id="405" r:id="rId60"/>
    <p:sldId id="415" r:id="rId61"/>
    <p:sldId id="407" r:id="rId62"/>
    <p:sldId id="408" r:id="rId63"/>
    <p:sldId id="409" r:id="rId64"/>
    <p:sldId id="410"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4660"/>
  </p:normalViewPr>
  <p:slideViewPr>
    <p:cSldViewPr snapToGrid="0">
      <p:cViewPr varScale="1">
        <p:scale>
          <a:sx n="105" d="100"/>
          <a:sy n="105" d="100"/>
        </p:scale>
        <p:origin x="78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E12656-AAA9-482E-8F0E-1E5D78DF962A}" type="datetimeFigureOut">
              <a:rPr lang="en-US" smtClean="0"/>
              <a:t>8/12/2025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934DAA-C9C5-4AD4-9680-0EFBDCFA8ED8}" type="slidenum">
              <a:rPr lang="en-US" smtClean="0"/>
              <a:t>‹#›</a:t>
            </a:fld>
            <a:endParaRPr lang="en-US"/>
          </a:p>
        </p:txBody>
      </p:sp>
    </p:spTree>
    <p:extLst>
      <p:ext uri="{BB962C8B-B14F-4D97-AF65-F5344CB8AC3E}">
        <p14:creationId xmlns:p14="http://schemas.microsoft.com/office/powerpoint/2010/main" val="1294220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934DAA-C9C5-4AD4-9680-0EFBDCFA8ED8}" type="slidenum">
              <a:rPr lang="en-US" smtClean="0"/>
              <a:t>1</a:t>
            </a:fld>
            <a:endParaRPr lang="en-US" dirty="0"/>
          </a:p>
        </p:txBody>
      </p:sp>
    </p:spTree>
    <p:extLst>
      <p:ext uri="{BB962C8B-B14F-4D97-AF65-F5344CB8AC3E}">
        <p14:creationId xmlns:p14="http://schemas.microsoft.com/office/powerpoint/2010/main" val="1628177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70284F-7E88-4545-9BB2-221688BE3F3A}" type="slidenum">
              <a:rPr lang="en-US" smtClean="0"/>
              <a:t>6</a:t>
            </a:fld>
            <a:endParaRPr lang="en-US" dirty="0"/>
          </a:p>
        </p:txBody>
      </p:sp>
    </p:spTree>
    <p:extLst>
      <p:ext uri="{BB962C8B-B14F-4D97-AF65-F5344CB8AC3E}">
        <p14:creationId xmlns:p14="http://schemas.microsoft.com/office/powerpoint/2010/main" val="2932962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D615C9-C2AE-4154-AA3E-50D07A5BB821}" type="slidenum">
              <a:rPr lang="en-US" smtClean="0"/>
              <a:t>25</a:t>
            </a:fld>
            <a:endParaRPr lang="en-US" dirty="0"/>
          </a:p>
        </p:txBody>
      </p:sp>
    </p:spTree>
    <p:extLst>
      <p:ext uri="{BB962C8B-B14F-4D97-AF65-F5344CB8AC3E}">
        <p14:creationId xmlns:p14="http://schemas.microsoft.com/office/powerpoint/2010/main" val="42744988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Mission Titl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9632D-2F70-4D0E-B737-ACF4A2DDEB26}"/>
              </a:ext>
            </a:extLst>
          </p:cNvPr>
          <p:cNvSpPr>
            <a:spLocks noGrp="1"/>
          </p:cNvSpPr>
          <p:nvPr>
            <p:ph type="ctrTitle" hasCustomPrompt="1"/>
          </p:nvPr>
        </p:nvSpPr>
        <p:spPr>
          <a:xfrm>
            <a:off x="495300" y="1409700"/>
            <a:ext cx="7486650" cy="2019300"/>
          </a:xfrm>
        </p:spPr>
        <p:txBody>
          <a:bodyPr tIns="0" anchor="t"/>
          <a:lstStyle>
            <a:lvl1pPr algn="l">
              <a:lnSpc>
                <a:spcPct val="80000"/>
              </a:lnSpc>
              <a:defRPr sz="4400" b="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3D7C3F44-5413-48F1-ACBF-6BEAE9CA81A1}"/>
              </a:ext>
            </a:extLst>
          </p:cNvPr>
          <p:cNvSpPr>
            <a:spLocks noGrp="1"/>
          </p:cNvSpPr>
          <p:nvPr>
            <p:ph type="subTitle" idx="1" hasCustomPrompt="1"/>
          </p:nvPr>
        </p:nvSpPr>
        <p:spPr>
          <a:xfrm>
            <a:off x="495300" y="3848100"/>
            <a:ext cx="5600700" cy="892017"/>
          </a:xfrm>
        </p:spPr>
        <p:txBody>
          <a:bodyPr tIns="0" bIns="182880" anchor="t" anchorCtr="0"/>
          <a:lstStyle>
            <a:lvl1pPr marL="0" indent="0" algn="l">
              <a:spcAft>
                <a:spcPts val="0"/>
              </a:spcAft>
              <a:buNone/>
              <a:defRPr sz="1600" b="1" cap="all" baseline="0">
                <a:solidFill>
                  <a:schemeClr val="bg1"/>
                </a:solidFill>
                <a:latin typeface="Honeywell Sans Black" panose="02010A03040101060203" pitchFamily="50" charset="0"/>
              </a:defRPr>
            </a:lvl1pPr>
            <a:lvl2pPr marL="0" indent="0" algn="l">
              <a:spcAft>
                <a:spcPts val="1200"/>
              </a:spcAft>
              <a:buNone/>
              <a:defRPr sz="1600" b="1" cap="all" baseline="0">
                <a:solidFill>
                  <a:schemeClr val="bg1"/>
                </a:solidFill>
                <a:latin typeface="Honeywell Sans" panose="02010503040101060203" pitchFamily="50" charset="0"/>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p>
          <a:p>
            <a:pPr lvl="1"/>
            <a:r>
              <a:rPr lang="en-US" dirty="0"/>
              <a:t>Presenter’s Title</a:t>
            </a:r>
          </a:p>
        </p:txBody>
      </p:sp>
      <p:sp>
        <p:nvSpPr>
          <p:cNvPr id="4" name="Date Placeholder 3">
            <a:extLst>
              <a:ext uri="{FF2B5EF4-FFF2-40B4-BE49-F238E27FC236}">
                <a16:creationId xmlns:a16="http://schemas.microsoft.com/office/drawing/2014/main" id="{F3C79F04-7833-4562-B8D1-AC0341D757FA}"/>
              </a:ext>
            </a:extLst>
          </p:cNvPr>
          <p:cNvSpPr>
            <a:spLocks noGrp="1"/>
          </p:cNvSpPr>
          <p:nvPr>
            <p:ph type="dt" sz="half" idx="10"/>
          </p:nvPr>
        </p:nvSpPr>
        <p:spPr>
          <a:xfrm>
            <a:off x="495300" y="498668"/>
            <a:ext cx="2743200" cy="365125"/>
          </a:xfrm>
          <a:prstGeom prst="rect">
            <a:avLst/>
          </a:prstGeom>
        </p:spPr>
        <p:txBody>
          <a:bodyPr lIns="0" tIns="0" rIns="0" bIns="0" anchor="t"/>
          <a:lstStyle>
            <a:lvl1pPr>
              <a:defRPr sz="1600" b="1">
                <a:solidFill>
                  <a:schemeClr val="bg1"/>
                </a:solidFill>
                <a:latin typeface="+mn-lt"/>
              </a:defRPr>
            </a:lvl1pPr>
          </a:lstStyle>
          <a:p>
            <a:endParaRPr lang="en-US" dirty="0"/>
          </a:p>
        </p:txBody>
      </p:sp>
      <p:sp>
        <p:nvSpPr>
          <p:cNvPr id="16" name="Rectangle 23">
            <a:extLst>
              <a:ext uri="{FF2B5EF4-FFF2-40B4-BE49-F238E27FC236}">
                <a16:creationId xmlns:a16="http://schemas.microsoft.com/office/drawing/2014/main" id="{D7686E33-694A-4833-A47B-FAB757D25342}"/>
              </a:ext>
            </a:extLst>
          </p:cNvPr>
          <p:cNvSpPr>
            <a:spLocks noChangeArrowheads="1"/>
          </p:cNvSpPr>
          <p:nvPr userDrawn="1"/>
        </p:nvSpPr>
        <p:spPr bwMode="auto">
          <a:xfrm>
            <a:off x="6756400" y="6292645"/>
            <a:ext cx="4085407" cy="425135"/>
          </a:xfrm>
          <a:prstGeom prst="rect">
            <a:avLst/>
          </a:prstGeom>
          <a:noFill/>
          <a:ln>
            <a:noFill/>
          </a:ln>
        </p:spPr>
        <p:txBody>
          <a:bodyPr wrap="square" lIns="0" tIns="0" rIns="0" bIns="0" anchor="b">
            <a:noAutofit/>
          </a:bodyPr>
          <a:lstStyle>
            <a:lvl1pPr>
              <a:defRPr>
                <a:solidFill>
                  <a:schemeClr val="tx1"/>
                </a:solidFill>
                <a:latin typeface="Honeywell Sans" panose="020B0604020202020204" pitchFamily="34" charset="0"/>
              </a:defRPr>
            </a:lvl1pPr>
            <a:lvl2pPr marL="742950" indent="-285750">
              <a:defRPr>
                <a:solidFill>
                  <a:schemeClr val="tx1"/>
                </a:solidFill>
                <a:latin typeface="Honeywell Sans" panose="020B0604020202020204" pitchFamily="34" charset="0"/>
              </a:defRPr>
            </a:lvl2pPr>
            <a:lvl3pPr marL="1143000" indent="-228600">
              <a:defRPr>
                <a:solidFill>
                  <a:schemeClr val="tx1"/>
                </a:solidFill>
                <a:latin typeface="Honeywell Sans" panose="020B0604020202020204" pitchFamily="34" charset="0"/>
              </a:defRPr>
            </a:lvl3pPr>
            <a:lvl4pPr marL="1600200" indent="-228600">
              <a:defRPr>
                <a:solidFill>
                  <a:schemeClr val="tx1"/>
                </a:solidFill>
                <a:latin typeface="Honeywell Sans" panose="020B0604020202020204" pitchFamily="34" charset="0"/>
              </a:defRPr>
            </a:lvl4pPr>
            <a:lvl5pPr marL="2057400" indent="-228600">
              <a:defRPr>
                <a:solidFill>
                  <a:schemeClr val="tx1"/>
                </a:solidFill>
                <a:latin typeface="Honeywell Sans" panose="020B0604020202020204" pitchFamily="34" charset="0"/>
              </a:defRPr>
            </a:lvl5pPr>
            <a:lvl6pPr marL="2514600" indent="-228600" defTabSz="457200" fontAlgn="base">
              <a:spcBef>
                <a:spcPct val="0"/>
              </a:spcBef>
              <a:spcAft>
                <a:spcPct val="0"/>
              </a:spcAft>
              <a:defRPr>
                <a:solidFill>
                  <a:schemeClr val="tx1"/>
                </a:solidFill>
                <a:latin typeface="Honeywell Sans" panose="020B0604020202020204" pitchFamily="34" charset="0"/>
              </a:defRPr>
            </a:lvl6pPr>
            <a:lvl7pPr marL="2971800" indent="-228600" defTabSz="457200" fontAlgn="base">
              <a:spcBef>
                <a:spcPct val="0"/>
              </a:spcBef>
              <a:spcAft>
                <a:spcPct val="0"/>
              </a:spcAft>
              <a:defRPr>
                <a:solidFill>
                  <a:schemeClr val="tx1"/>
                </a:solidFill>
                <a:latin typeface="Honeywell Sans" panose="020B0604020202020204" pitchFamily="34" charset="0"/>
              </a:defRPr>
            </a:lvl7pPr>
            <a:lvl8pPr marL="3429000" indent="-228600" defTabSz="457200" fontAlgn="base">
              <a:spcBef>
                <a:spcPct val="0"/>
              </a:spcBef>
              <a:spcAft>
                <a:spcPct val="0"/>
              </a:spcAft>
              <a:defRPr>
                <a:solidFill>
                  <a:schemeClr val="tx1"/>
                </a:solidFill>
                <a:latin typeface="Honeywell Sans" panose="020B0604020202020204" pitchFamily="34" charset="0"/>
              </a:defRPr>
            </a:lvl8pPr>
            <a:lvl9pPr marL="3886200" indent="-228600" defTabSz="457200" fontAlgn="base">
              <a:spcBef>
                <a:spcPct val="0"/>
              </a:spcBef>
              <a:spcAft>
                <a:spcPct val="0"/>
              </a:spcAft>
              <a:defRPr>
                <a:solidFill>
                  <a:schemeClr val="tx1"/>
                </a:solidFill>
                <a:latin typeface="Honeywell Sans" panose="020B0604020202020204" pitchFamily="34" charset="0"/>
              </a:defRPr>
            </a:lvl9pPr>
          </a:lstStyle>
          <a:p>
            <a:pPr algn="r">
              <a:lnSpc>
                <a:spcPts val="690"/>
              </a:lnSpc>
            </a:pPr>
            <a:r>
              <a:rPr lang="en-US" sz="700" dirty="0">
                <a:solidFill>
                  <a:schemeClr val="bg1"/>
                </a:solidFill>
                <a:latin typeface="Honeywell Sans" panose="02010503040101060203" pitchFamily="50" charset="0"/>
                <a:cs typeface="Honeywell Sans" pitchFamily="34" charset="0"/>
              </a:rPr>
              <a:t>The Department of Energy’s Kansas City National Security Campus is managed and operated by </a:t>
            </a:r>
            <a:r>
              <a:rPr lang="en-US" sz="700" dirty="0" err="1">
                <a:solidFill>
                  <a:schemeClr val="bg1"/>
                </a:solidFill>
                <a:latin typeface="Honeywell Sans" panose="02010503040101060203" pitchFamily="50" charset="0"/>
                <a:cs typeface="Honeywell Sans" pitchFamily="34" charset="0"/>
              </a:rPr>
              <a:t>KCNSCFederal</a:t>
            </a:r>
            <a:r>
              <a:rPr lang="en-US" sz="700" dirty="0">
                <a:solidFill>
                  <a:schemeClr val="bg1"/>
                </a:solidFill>
                <a:latin typeface="Honeywell Sans" panose="02010503040101060203" pitchFamily="50" charset="0"/>
                <a:cs typeface="Honeywell Sans" pitchFamily="34" charset="0"/>
              </a:rPr>
              <a:t> Manufacturing &amp; Technologies, LLC under contract number DE-NA0002839</a:t>
            </a:r>
          </a:p>
        </p:txBody>
      </p:sp>
      <p:pic>
        <p:nvPicPr>
          <p:cNvPr id="21" name="Picture 2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923429" y="6526494"/>
            <a:ext cx="745080" cy="17825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34603" y="5588314"/>
            <a:ext cx="1544868" cy="1030277"/>
          </a:xfrm>
          <a:prstGeom prst="rect">
            <a:avLst/>
          </a:prstGeom>
        </p:spPr>
      </p:pic>
    </p:spTree>
    <p:extLst>
      <p:ext uri="{BB962C8B-B14F-4D97-AF65-F5344CB8AC3E}">
        <p14:creationId xmlns:p14="http://schemas.microsoft.com/office/powerpoint/2010/main" val="1721124995"/>
      </p:ext>
    </p:extLst>
  </p:cSld>
  <p:clrMapOvr>
    <a:masterClrMapping/>
  </p:clrMapOvr>
  <p:extLst>
    <p:ext uri="{DCECCB84-F9BA-43D5-87BE-67443E8EF086}">
      <p15:sldGuideLst xmlns:p15="http://schemas.microsoft.com/office/powerpoint/2012/main">
        <p15:guide id="1" pos="5592">
          <p15:clr>
            <a:srgbClr val="FBAE40"/>
          </p15:clr>
        </p15:guide>
        <p15:guide id="2" orient="horz" pos="321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Content | Pic">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457200" y="1104900"/>
            <a:ext cx="5524500" cy="525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6">
            <a:extLst>
              <a:ext uri="{FF2B5EF4-FFF2-40B4-BE49-F238E27FC236}">
                <a16:creationId xmlns:a16="http://schemas.microsoft.com/office/drawing/2014/main" id="{1CF9CDEF-0719-484F-8C20-787B9E5CF79A}"/>
              </a:ext>
            </a:extLst>
          </p:cNvPr>
          <p:cNvSpPr>
            <a:spLocks noGrp="1"/>
          </p:cNvSpPr>
          <p:nvPr>
            <p:ph type="pic" sz="quarter" idx="13"/>
          </p:nvPr>
        </p:nvSpPr>
        <p:spPr>
          <a:xfrm>
            <a:off x="6210300" y="1104900"/>
            <a:ext cx="5524500" cy="5257800"/>
          </a:xfrm>
          <a:pattFill prst="wdUpDiag">
            <a:fgClr>
              <a:schemeClr val="bg2"/>
            </a:fgClr>
            <a:bgClr>
              <a:schemeClr val="bg1"/>
            </a:bgClr>
          </a:pattFill>
        </p:spPr>
        <p:txBody>
          <a:bodyPr/>
          <a:lstStyle/>
          <a:p>
            <a:r>
              <a:rPr lang="en-US"/>
              <a:t>Click icon to add picture</a:t>
            </a:r>
          </a:p>
        </p:txBody>
      </p:sp>
      <p:sp>
        <p:nvSpPr>
          <p:cNvPr id="9" name="Slide Number Placeholder 5"/>
          <p:cNvSpPr>
            <a:spLocks noGrp="1"/>
          </p:cNvSpPr>
          <p:nvPr>
            <p:ph type="sldNum" sz="quarter" idx="4"/>
          </p:nvPr>
        </p:nvSpPr>
        <p:spPr>
          <a:xfrm>
            <a:off x="9039224" y="6489517"/>
            <a:ext cx="2695576" cy="365125"/>
          </a:xfrm>
          <a:prstGeom prst="rect">
            <a:avLst/>
          </a:prstGeom>
        </p:spPr>
        <p:txBody>
          <a:bodyPr vert="horz" lIns="0" tIns="45720" rIns="0" bIns="45720" rtlCol="0" anchor="ctr"/>
          <a:lstStyle>
            <a:lvl1pPr algn="r">
              <a:defRPr sz="900">
                <a:solidFill>
                  <a:schemeClr val="tx1">
                    <a:tint val="75000"/>
                  </a:schemeClr>
                </a:solidFill>
                <a:latin typeface="Honeywell Sans" panose="02010503040101060203" pitchFamily="50" charset="0"/>
              </a:defRPr>
            </a:lvl1pPr>
          </a:lstStyle>
          <a:p>
            <a:fld id="{768DE797-6C6C-4496-BE4F-DDA3B777EE72}" type="slidenum">
              <a:rPr lang="en-US" smtClean="0"/>
              <a:pPr/>
              <a:t>‹#›</a:t>
            </a:fld>
            <a:endParaRPr lang="en-US" dirty="0"/>
          </a:p>
        </p:txBody>
      </p:sp>
      <p:sp>
        <p:nvSpPr>
          <p:cNvPr id="7" name="Footer Placeholder 4"/>
          <p:cNvSpPr>
            <a:spLocks noGrp="1"/>
          </p:cNvSpPr>
          <p:nvPr>
            <p:ph type="ftr" sz="quarter" idx="3"/>
          </p:nvPr>
        </p:nvSpPr>
        <p:spPr>
          <a:xfrm>
            <a:off x="4038599" y="6470400"/>
            <a:ext cx="4114800" cy="387600"/>
          </a:xfrm>
          <a:prstGeom prst="rect">
            <a:avLst/>
          </a:prstGeom>
        </p:spPr>
        <p:txBody>
          <a:bodyPr vert="horz" lIns="0" tIns="45720" rIns="0" bIns="45720" rtlCol="0" anchor="ctr"/>
          <a:lstStyle>
            <a:lvl1pPr algn="ctr">
              <a:defRPr sz="700" b="1">
                <a:solidFill>
                  <a:schemeClr val="tx1">
                    <a:tint val="75000"/>
                  </a:schemeClr>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343414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Content | Pic | Takeaw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457200" y="1104900"/>
            <a:ext cx="5524500" cy="4875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6">
            <a:extLst>
              <a:ext uri="{FF2B5EF4-FFF2-40B4-BE49-F238E27FC236}">
                <a16:creationId xmlns:a16="http://schemas.microsoft.com/office/drawing/2014/main" id="{1CF9CDEF-0719-484F-8C20-787B9E5CF79A}"/>
              </a:ext>
            </a:extLst>
          </p:cNvPr>
          <p:cNvSpPr>
            <a:spLocks noGrp="1"/>
          </p:cNvSpPr>
          <p:nvPr>
            <p:ph type="pic" sz="quarter" idx="13"/>
          </p:nvPr>
        </p:nvSpPr>
        <p:spPr>
          <a:xfrm>
            <a:off x="6210300" y="1104900"/>
            <a:ext cx="5524500" cy="4881033"/>
          </a:xfrm>
          <a:pattFill prst="wdUpDiag">
            <a:fgClr>
              <a:schemeClr val="bg2"/>
            </a:fgClr>
            <a:bgClr>
              <a:schemeClr val="bg1"/>
            </a:bgClr>
          </a:pattFill>
        </p:spPr>
        <p:txBody>
          <a:bodyPr/>
          <a:lstStyle/>
          <a:p>
            <a:r>
              <a:rPr lang="en-US"/>
              <a:t>Click icon to add picture</a:t>
            </a:r>
          </a:p>
        </p:txBody>
      </p:sp>
      <p:sp>
        <p:nvSpPr>
          <p:cNvPr id="9" name="Text Placeholder 6">
            <a:extLst>
              <a:ext uri="{FF2B5EF4-FFF2-40B4-BE49-F238E27FC236}">
                <a16:creationId xmlns:a16="http://schemas.microsoft.com/office/drawing/2014/main" id="{50F7696B-AED7-4649-B1BE-83104AF7ADDD}"/>
              </a:ext>
            </a:extLst>
          </p:cNvPr>
          <p:cNvSpPr>
            <a:spLocks noGrp="1" noChangeAspect="1"/>
          </p:cNvSpPr>
          <p:nvPr>
            <p:ph type="body" sz="quarter" idx="16" hasCustomPrompt="1"/>
          </p:nvPr>
        </p:nvSpPr>
        <p:spPr>
          <a:xfrm>
            <a:off x="-1" y="6057900"/>
            <a:ext cx="12192000" cy="419099"/>
          </a:xfrm>
          <a:solidFill>
            <a:schemeClr val="accent1"/>
          </a:solidFill>
        </p:spPr>
        <p:txBody>
          <a:bodyPr lIns="228600" tIns="45720" rIns="228600" bIns="45720" anchor="ctr" anchorCtr="0">
            <a:noAutofit/>
          </a:bodyPr>
          <a:lstStyle>
            <a:lvl1pPr algn="ctr">
              <a:lnSpc>
                <a:spcPct val="90000"/>
              </a:lnSpc>
              <a:spcAft>
                <a:spcPts val="0"/>
              </a:spcAft>
              <a:defRPr sz="22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10" name="Slide Number Placeholder 5"/>
          <p:cNvSpPr>
            <a:spLocks noGrp="1"/>
          </p:cNvSpPr>
          <p:nvPr>
            <p:ph type="sldNum" sz="quarter" idx="4"/>
          </p:nvPr>
        </p:nvSpPr>
        <p:spPr>
          <a:xfrm>
            <a:off x="9039224" y="6489517"/>
            <a:ext cx="2695576" cy="365125"/>
          </a:xfrm>
          <a:prstGeom prst="rect">
            <a:avLst/>
          </a:prstGeom>
        </p:spPr>
        <p:txBody>
          <a:bodyPr vert="horz" lIns="0" tIns="45720" rIns="0" bIns="45720" rtlCol="0" anchor="ctr"/>
          <a:lstStyle>
            <a:lvl1pPr algn="r">
              <a:defRPr sz="900">
                <a:solidFill>
                  <a:schemeClr val="tx1">
                    <a:tint val="75000"/>
                  </a:schemeClr>
                </a:solidFill>
                <a:latin typeface="Honeywell Sans" panose="02010503040101060203" pitchFamily="50" charset="0"/>
              </a:defRPr>
            </a:lvl1pPr>
          </a:lstStyle>
          <a:p>
            <a:fld id="{768DE797-6C6C-4496-BE4F-DDA3B777EE72}" type="slidenum">
              <a:rPr lang="en-US" smtClean="0"/>
              <a:pPr/>
              <a:t>‹#›</a:t>
            </a:fld>
            <a:endParaRPr lang="en-US" dirty="0"/>
          </a:p>
        </p:txBody>
      </p:sp>
      <p:sp>
        <p:nvSpPr>
          <p:cNvPr id="11" name="Footer Placeholder 4"/>
          <p:cNvSpPr>
            <a:spLocks noGrp="1"/>
          </p:cNvSpPr>
          <p:nvPr>
            <p:ph type="ftr" sz="quarter" idx="3"/>
          </p:nvPr>
        </p:nvSpPr>
        <p:spPr>
          <a:xfrm>
            <a:off x="4038599" y="6470400"/>
            <a:ext cx="4114800" cy="387600"/>
          </a:xfrm>
          <a:prstGeom prst="rect">
            <a:avLst/>
          </a:prstGeom>
        </p:spPr>
        <p:txBody>
          <a:bodyPr vert="horz" lIns="0" tIns="45720" rIns="0" bIns="45720" rtlCol="0" anchor="ctr"/>
          <a:lstStyle>
            <a:lvl1pPr algn="ctr">
              <a:defRPr sz="700" b="1">
                <a:solidFill>
                  <a:schemeClr val="tx1">
                    <a:tint val="75000"/>
                  </a:schemeClr>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3280359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4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6" name="Content Placeholder 2"/>
          <p:cNvSpPr>
            <a:spLocks noGrp="1"/>
          </p:cNvSpPr>
          <p:nvPr>
            <p:ph sz="half" idx="1"/>
          </p:nvPr>
        </p:nvSpPr>
        <p:spPr>
          <a:xfrm>
            <a:off x="457200" y="1104900"/>
            <a:ext cx="2667000" cy="5251450"/>
          </a:xfrm>
        </p:spPr>
        <p:txBody>
          <a:bodyPr/>
          <a:lstStyle>
            <a:lvl1pPr>
              <a:defRPr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p:cNvSpPr>
            <a:spLocks noGrp="1"/>
          </p:cNvSpPr>
          <p:nvPr>
            <p:ph sz="half" idx="13"/>
          </p:nvPr>
        </p:nvSpPr>
        <p:spPr>
          <a:xfrm>
            <a:off x="3314700" y="1111250"/>
            <a:ext cx="2667000" cy="5251450"/>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2"/>
          <p:cNvSpPr>
            <a:spLocks noGrp="1"/>
          </p:cNvSpPr>
          <p:nvPr>
            <p:ph sz="half" idx="14"/>
          </p:nvPr>
        </p:nvSpPr>
        <p:spPr>
          <a:xfrm>
            <a:off x="6210300" y="1104900"/>
            <a:ext cx="2667000" cy="5251450"/>
          </a:xfrm>
        </p:spPr>
        <p:txBody>
          <a:bodyPr/>
          <a:lstStyle>
            <a:lvl1pPr>
              <a:defRPr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2"/>
          <p:cNvSpPr>
            <a:spLocks noGrp="1"/>
          </p:cNvSpPr>
          <p:nvPr>
            <p:ph sz="half" idx="15"/>
          </p:nvPr>
        </p:nvSpPr>
        <p:spPr>
          <a:xfrm>
            <a:off x="9067800" y="1111250"/>
            <a:ext cx="2667000" cy="5251450"/>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0" name="Straight Connector 19">
            <a:extLst>
              <a:ext uri="{FF2B5EF4-FFF2-40B4-BE49-F238E27FC236}">
                <a16:creationId xmlns:a16="http://schemas.microsoft.com/office/drawing/2014/main" id="{4538375F-017C-4D3C-98B0-0B49D2AAE3BA}"/>
              </a:ext>
            </a:extLst>
          </p:cNvPr>
          <p:cNvCxnSpPr/>
          <p:nvPr userDrawn="1"/>
        </p:nvCxnSpPr>
        <p:spPr>
          <a:xfrm flipH="1">
            <a:off x="3217333" y="1120984"/>
            <a:ext cx="15606" cy="5241716"/>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538375F-017C-4D3C-98B0-0B49D2AAE3BA}"/>
              </a:ext>
            </a:extLst>
          </p:cNvPr>
          <p:cNvCxnSpPr/>
          <p:nvPr userDrawn="1"/>
        </p:nvCxnSpPr>
        <p:spPr>
          <a:xfrm flipH="1">
            <a:off x="6088196" y="1104900"/>
            <a:ext cx="15606" cy="5241716"/>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538375F-017C-4D3C-98B0-0B49D2AAE3BA}"/>
              </a:ext>
            </a:extLst>
          </p:cNvPr>
          <p:cNvCxnSpPr/>
          <p:nvPr userDrawn="1"/>
        </p:nvCxnSpPr>
        <p:spPr>
          <a:xfrm flipH="1">
            <a:off x="8975995" y="1104900"/>
            <a:ext cx="15606" cy="5241716"/>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Slide Number Placeholder 5"/>
          <p:cNvSpPr>
            <a:spLocks noGrp="1"/>
          </p:cNvSpPr>
          <p:nvPr>
            <p:ph type="sldNum" sz="quarter" idx="4"/>
          </p:nvPr>
        </p:nvSpPr>
        <p:spPr>
          <a:xfrm>
            <a:off x="9039224" y="6489517"/>
            <a:ext cx="2695576" cy="365125"/>
          </a:xfrm>
          <a:prstGeom prst="rect">
            <a:avLst/>
          </a:prstGeom>
        </p:spPr>
        <p:txBody>
          <a:bodyPr vert="horz" lIns="0" tIns="45720" rIns="0" bIns="45720" rtlCol="0" anchor="ctr"/>
          <a:lstStyle>
            <a:lvl1pPr algn="r">
              <a:defRPr sz="900">
                <a:solidFill>
                  <a:schemeClr val="tx1">
                    <a:tint val="75000"/>
                  </a:schemeClr>
                </a:solidFill>
                <a:latin typeface="Honeywell Sans" panose="02010503040101060203" pitchFamily="50" charset="0"/>
              </a:defRPr>
            </a:lvl1pPr>
          </a:lstStyle>
          <a:p>
            <a:fld id="{768DE797-6C6C-4496-BE4F-DDA3B777EE72}" type="slidenum">
              <a:rPr lang="en-US" smtClean="0"/>
              <a:pPr/>
              <a:t>‹#›</a:t>
            </a:fld>
            <a:endParaRPr lang="en-US" dirty="0"/>
          </a:p>
        </p:txBody>
      </p:sp>
      <p:sp>
        <p:nvSpPr>
          <p:cNvPr id="13" name="Footer Placeholder 4"/>
          <p:cNvSpPr>
            <a:spLocks noGrp="1"/>
          </p:cNvSpPr>
          <p:nvPr>
            <p:ph type="ftr" sz="quarter" idx="3"/>
          </p:nvPr>
        </p:nvSpPr>
        <p:spPr>
          <a:xfrm>
            <a:off x="4038599" y="6470400"/>
            <a:ext cx="4114800" cy="387600"/>
          </a:xfrm>
          <a:prstGeom prst="rect">
            <a:avLst/>
          </a:prstGeom>
        </p:spPr>
        <p:txBody>
          <a:bodyPr vert="horz" lIns="0" tIns="45720" rIns="0" bIns="45720" rtlCol="0" anchor="ctr"/>
          <a:lstStyle>
            <a:lvl1pPr algn="ctr">
              <a:defRPr sz="700" b="1">
                <a:solidFill>
                  <a:schemeClr val="tx1">
                    <a:tint val="75000"/>
                  </a:schemeClr>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1363378664"/>
      </p:ext>
    </p:extLst>
  </p:cSld>
  <p:clrMapOvr>
    <a:masterClrMapping/>
  </p:clrMapOvr>
  <p:extLst>
    <p:ext uri="{DCECCB84-F9BA-43D5-87BE-67443E8EF086}">
      <p15:sldGuideLst xmlns:p15="http://schemas.microsoft.com/office/powerpoint/2012/main">
        <p15:guide id="1" pos="3840">
          <p15:clr>
            <a:srgbClr val="FBAE40"/>
          </p15:clr>
        </p15:guide>
        <p15:guide id="2" pos="1968">
          <p15:clr>
            <a:srgbClr val="FBAE40"/>
          </p15:clr>
        </p15:guide>
        <p15:guide id="3" pos="208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6" name="Content Placeholder 2"/>
          <p:cNvSpPr>
            <a:spLocks noGrp="1"/>
          </p:cNvSpPr>
          <p:nvPr>
            <p:ph sz="half" idx="1"/>
          </p:nvPr>
        </p:nvSpPr>
        <p:spPr>
          <a:xfrm>
            <a:off x="457200" y="1104900"/>
            <a:ext cx="2667000" cy="4866217"/>
          </a:xfrm>
        </p:spPr>
        <p:txBody>
          <a:bodyPr/>
          <a:lstStyle>
            <a:lvl1pPr>
              <a:defRPr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p:cNvSpPr>
            <a:spLocks noGrp="1"/>
          </p:cNvSpPr>
          <p:nvPr>
            <p:ph sz="half" idx="13"/>
          </p:nvPr>
        </p:nvSpPr>
        <p:spPr>
          <a:xfrm>
            <a:off x="3314700" y="1111250"/>
            <a:ext cx="2667000" cy="4866217"/>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2"/>
          <p:cNvSpPr>
            <a:spLocks noGrp="1"/>
          </p:cNvSpPr>
          <p:nvPr>
            <p:ph sz="half" idx="14"/>
          </p:nvPr>
        </p:nvSpPr>
        <p:spPr>
          <a:xfrm>
            <a:off x="6210300" y="1104900"/>
            <a:ext cx="2667000" cy="4866217"/>
          </a:xfrm>
        </p:spPr>
        <p:txBody>
          <a:bodyPr/>
          <a:lstStyle>
            <a:lvl1pPr>
              <a:defRPr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2"/>
          <p:cNvSpPr>
            <a:spLocks noGrp="1"/>
          </p:cNvSpPr>
          <p:nvPr>
            <p:ph sz="half" idx="15"/>
          </p:nvPr>
        </p:nvSpPr>
        <p:spPr>
          <a:xfrm>
            <a:off x="9067800" y="1111250"/>
            <a:ext cx="2667000" cy="4866217"/>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0" name="Straight Connector 19">
            <a:extLst>
              <a:ext uri="{FF2B5EF4-FFF2-40B4-BE49-F238E27FC236}">
                <a16:creationId xmlns:a16="http://schemas.microsoft.com/office/drawing/2014/main" id="{4538375F-017C-4D3C-98B0-0B49D2AAE3BA}"/>
              </a:ext>
            </a:extLst>
          </p:cNvPr>
          <p:cNvCxnSpPr/>
          <p:nvPr userDrawn="1"/>
        </p:nvCxnSpPr>
        <p:spPr>
          <a:xfrm flipH="1">
            <a:off x="3209530" y="1120984"/>
            <a:ext cx="23409" cy="4857197"/>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538375F-017C-4D3C-98B0-0B49D2AAE3BA}"/>
              </a:ext>
            </a:extLst>
          </p:cNvPr>
          <p:cNvCxnSpPr/>
          <p:nvPr userDrawn="1"/>
        </p:nvCxnSpPr>
        <p:spPr>
          <a:xfrm flipH="1">
            <a:off x="6080393" y="1104900"/>
            <a:ext cx="23409" cy="4857197"/>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538375F-017C-4D3C-98B0-0B49D2AAE3BA}"/>
              </a:ext>
            </a:extLst>
          </p:cNvPr>
          <p:cNvCxnSpPr/>
          <p:nvPr userDrawn="1"/>
        </p:nvCxnSpPr>
        <p:spPr>
          <a:xfrm flipH="1">
            <a:off x="8968192" y="1104900"/>
            <a:ext cx="23409" cy="4857197"/>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Text Placeholder 6">
            <a:extLst>
              <a:ext uri="{FF2B5EF4-FFF2-40B4-BE49-F238E27FC236}">
                <a16:creationId xmlns:a16="http://schemas.microsoft.com/office/drawing/2014/main" id="{50F7696B-AED7-4649-B1BE-83104AF7ADDD}"/>
              </a:ext>
            </a:extLst>
          </p:cNvPr>
          <p:cNvSpPr>
            <a:spLocks noGrp="1" noChangeAspect="1"/>
          </p:cNvSpPr>
          <p:nvPr>
            <p:ph type="body" sz="quarter" idx="16" hasCustomPrompt="1"/>
          </p:nvPr>
        </p:nvSpPr>
        <p:spPr>
          <a:xfrm>
            <a:off x="-1" y="6057900"/>
            <a:ext cx="12192000" cy="419099"/>
          </a:xfrm>
          <a:solidFill>
            <a:schemeClr val="accent1"/>
          </a:solidFill>
        </p:spPr>
        <p:txBody>
          <a:bodyPr lIns="228600" tIns="45720" rIns="228600" bIns="45720" anchor="ctr" anchorCtr="0">
            <a:noAutofit/>
          </a:bodyPr>
          <a:lstStyle>
            <a:lvl1pPr algn="ctr">
              <a:lnSpc>
                <a:spcPct val="90000"/>
              </a:lnSpc>
              <a:spcAft>
                <a:spcPts val="0"/>
              </a:spcAft>
              <a:defRPr sz="22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13" name="Slide Number Placeholder 5"/>
          <p:cNvSpPr>
            <a:spLocks noGrp="1"/>
          </p:cNvSpPr>
          <p:nvPr>
            <p:ph type="sldNum" sz="quarter" idx="4"/>
          </p:nvPr>
        </p:nvSpPr>
        <p:spPr>
          <a:xfrm>
            <a:off x="9039224" y="6489517"/>
            <a:ext cx="2695576" cy="365125"/>
          </a:xfrm>
          <a:prstGeom prst="rect">
            <a:avLst/>
          </a:prstGeom>
        </p:spPr>
        <p:txBody>
          <a:bodyPr vert="horz" lIns="0" tIns="45720" rIns="0" bIns="45720" rtlCol="0" anchor="ctr"/>
          <a:lstStyle>
            <a:lvl1pPr algn="r">
              <a:defRPr sz="900">
                <a:solidFill>
                  <a:schemeClr val="tx1">
                    <a:tint val="75000"/>
                  </a:schemeClr>
                </a:solidFill>
                <a:latin typeface="Honeywell Sans" panose="02010503040101060203" pitchFamily="50" charset="0"/>
              </a:defRPr>
            </a:lvl1pPr>
          </a:lstStyle>
          <a:p>
            <a:fld id="{768DE797-6C6C-4496-BE4F-DDA3B777EE72}" type="slidenum">
              <a:rPr lang="en-US" smtClean="0"/>
              <a:pPr/>
              <a:t>‹#›</a:t>
            </a:fld>
            <a:endParaRPr lang="en-US" dirty="0"/>
          </a:p>
        </p:txBody>
      </p:sp>
      <p:sp>
        <p:nvSpPr>
          <p:cNvPr id="15" name="Footer Placeholder 4"/>
          <p:cNvSpPr>
            <a:spLocks noGrp="1"/>
          </p:cNvSpPr>
          <p:nvPr>
            <p:ph type="ftr" sz="quarter" idx="3"/>
          </p:nvPr>
        </p:nvSpPr>
        <p:spPr>
          <a:xfrm>
            <a:off x="4038599" y="6470400"/>
            <a:ext cx="4114800" cy="387600"/>
          </a:xfrm>
          <a:prstGeom prst="rect">
            <a:avLst/>
          </a:prstGeom>
        </p:spPr>
        <p:txBody>
          <a:bodyPr vert="horz" lIns="0" tIns="45720" rIns="0" bIns="45720" rtlCol="0" anchor="ctr"/>
          <a:lstStyle>
            <a:lvl1pPr algn="ctr">
              <a:defRPr sz="700" b="1">
                <a:solidFill>
                  <a:schemeClr val="tx1">
                    <a:tint val="75000"/>
                  </a:schemeClr>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260952585"/>
      </p:ext>
    </p:extLst>
  </p:cSld>
  <p:clrMapOvr>
    <a:masterClrMapping/>
  </p:clrMapOvr>
  <p:extLst>
    <p:ext uri="{DCECCB84-F9BA-43D5-87BE-67443E8EF086}">
      <p15:sldGuideLst xmlns:p15="http://schemas.microsoft.com/office/powerpoint/2012/main">
        <p15:guide id="1" pos="3840" userDrawn="1">
          <p15:clr>
            <a:srgbClr val="FBAE40"/>
          </p15:clr>
        </p15:guide>
        <p15:guide id="2" pos="1968" userDrawn="1">
          <p15:clr>
            <a:srgbClr val="FBAE40"/>
          </p15:clr>
        </p15:guide>
        <p15:guide id="3" pos="20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4"/>
          </p:nvPr>
        </p:nvSpPr>
        <p:spPr>
          <a:xfrm>
            <a:off x="9039224" y="6489517"/>
            <a:ext cx="2695576" cy="365125"/>
          </a:xfrm>
          <a:prstGeom prst="rect">
            <a:avLst/>
          </a:prstGeom>
        </p:spPr>
        <p:txBody>
          <a:bodyPr vert="horz" lIns="0" tIns="45720" rIns="0" bIns="45720" rtlCol="0" anchor="ctr"/>
          <a:lstStyle>
            <a:lvl1pPr algn="r">
              <a:defRPr sz="900">
                <a:solidFill>
                  <a:schemeClr val="tx1">
                    <a:tint val="75000"/>
                  </a:schemeClr>
                </a:solidFill>
                <a:latin typeface="Honeywell Sans" panose="02010503040101060203" pitchFamily="50" charset="0"/>
              </a:defRPr>
            </a:lvl1pPr>
          </a:lstStyle>
          <a:p>
            <a:fld id="{768DE797-6C6C-4496-BE4F-DDA3B777EE72}" type="slidenum">
              <a:rPr lang="en-US" smtClean="0"/>
              <a:pPr/>
              <a:t>‹#›</a:t>
            </a:fld>
            <a:endParaRPr lang="en-US" dirty="0"/>
          </a:p>
        </p:txBody>
      </p:sp>
      <p:sp>
        <p:nvSpPr>
          <p:cNvPr id="5" name="Footer Placeholder 4"/>
          <p:cNvSpPr>
            <a:spLocks noGrp="1"/>
          </p:cNvSpPr>
          <p:nvPr>
            <p:ph type="ftr" sz="quarter" idx="3"/>
          </p:nvPr>
        </p:nvSpPr>
        <p:spPr>
          <a:xfrm>
            <a:off x="4038599" y="6470400"/>
            <a:ext cx="4114800" cy="387600"/>
          </a:xfrm>
          <a:prstGeom prst="rect">
            <a:avLst/>
          </a:prstGeom>
        </p:spPr>
        <p:txBody>
          <a:bodyPr vert="horz" lIns="0" tIns="45720" rIns="0" bIns="45720" rtlCol="0" anchor="ctr"/>
          <a:lstStyle>
            <a:lvl1pPr algn="ctr">
              <a:defRPr sz="700" b="1">
                <a:solidFill>
                  <a:schemeClr val="tx1">
                    <a:tint val="75000"/>
                  </a:schemeClr>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1206902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Takeaw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Text Placeholder 6">
            <a:extLst>
              <a:ext uri="{FF2B5EF4-FFF2-40B4-BE49-F238E27FC236}">
                <a16:creationId xmlns:a16="http://schemas.microsoft.com/office/drawing/2014/main" id="{50F7696B-AED7-4649-B1BE-83104AF7ADDD}"/>
              </a:ext>
            </a:extLst>
          </p:cNvPr>
          <p:cNvSpPr>
            <a:spLocks noGrp="1" noChangeAspect="1"/>
          </p:cNvSpPr>
          <p:nvPr>
            <p:ph type="body" sz="quarter" idx="16" hasCustomPrompt="1"/>
          </p:nvPr>
        </p:nvSpPr>
        <p:spPr>
          <a:xfrm>
            <a:off x="-1" y="6057900"/>
            <a:ext cx="12192000" cy="419099"/>
          </a:xfrm>
          <a:solidFill>
            <a:schemeClr val="accent1"/>
          </a:solidFill>
        </p:spPr>
        <p:txBody>
          <a:bodyPr lIns="228600" tIns="45720" rIns="228600" bIns="45720" anchor="ctr" anchorCtr="0">
            <a:noAutofit/>
          </a:bodyPr>
          <a:lstStyle>
            <a:lvl1pPr algn="ctr">
              <a:lnSpc>
                <a:spcPct val="90000"/>
              </a:lnSpc>
              <a:spcAft>
                <a:spcPts val="0"/>
              </a:spcAft>
              <a:defRPr sz="22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7" name="Slide Number Placeholder 5"/>
          <p:cNvSpPr>
            <a:spLocks noGrp="1"/>
          </p:cNvSpPr>
          <p:nvPr>
            <p:ph type="sldNum" sz="quarter" idx="4"/>
          </p:nvPr>
        </p:nvSpPr>
        <p:spPr>
          <a:xfrm>
            <a:off x="9039224" y="6489517"/>
            <a:ext cx="2695576" cy="365125"/>
          </a:xfrm>
          <a:prstGeom prst="rect">
            <a:avLst/>
          </a:prstGeom>
        </p:spPr>
        <p:txBody>
          <a:bodyPr vert="horz" lIns="0" tIns="45720" rIns="0" bIns="45720" rtlCol="0" anchor="ctr"/>
          <a:lstStyle>
            <a:lvl1pPr algn="r">
              <a:defRPr sz="900">
                <a:solidFill>
                  <a:schemeClr val="tx1">
                    <a:tint val="75000"/>
                  </a:schemeClr>
                </a:solidFill>
                <a:latin typeface="Honeywell Sans" panose="02010503040101060203" pitchFamily="50" charset="0"/>
              </a:defRPr>
            </a:lvl1pPr>
          </a:lstStyle>
          <a:p>
            <a:fld id="{768DE797-6C6C-4496-BE4F-DDA3B777EE72}" type="slidenum">
              <a:rPr lang="en-US" smtClean="0"/>
              <a:pPr/>
              <a:t>‹#›</a:t>
            </a:fld>
            <a:endParaRPr lang="en-US" dirty="0"/>
          </a:p>
        </p:txBody>
      </p:sp>
      <p:sp>
        <p:nvSpPr>
          <p:cNvPr id="8" name="Footer Placeholder 4"/>
          <p:cNvSpPr>
            <a:spLocks noGrp="1"/>
          </p:cNvSpPr>
          <p:nvPr>
            <p:ph type="ftr" sz="quarter" idx="3"/>
          </p:nvPr>
        </p:nvSpPr>
        <p:spPr>
          <a:xfrm>
            <a:off x="4038599" y="6470400"/>
            <a:ext cx="4114800" cy="387600"/>
          </a:xfrm>
          <a:prstGeom prst="rect">
            <a:avLst/>
          </a:prstGeom>
        </p:spPr>
        <p:txBody>
          <a:bodyPr vert="horz" lIns="0" tIns="45720" rIns="0" bIns="45720" rtlCol="0" anchor="ctr"/>
          <a:lstStyle>
            <a:lvl1pPr algn="ctr">
              <a:defRPr sz="700" b="1">
                <a:solidFill>
                  <a:schemeClr val="tx1">
                    <a:tint val="75000"/>
                  </a:schemeClr>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649127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Section Header + large Icon">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4D9F8-D2F8-412B-8467-F3A1A6B4A5F0}"/>
              </a:ext>
            </a:extLst>
          </p:cNvPr>
          <p:cNvSpPr>
            <a:spLocks noGrp="1"/>
          </p:cNvSpPr>
          <p:nvPr>
            <p:ph type="title"/>
          </p:nvPr>
        </p:nvSpPr>
        <p:spPr>
          <a:xfrm>
            <a:off x="495300" y="1409699"/>
            <a:ext cx="5600700" cy="2019301"/>
          </a:xfrm>
        </p:spPr>
        <p:txBody>
          <a:bodyPr tIns="0" anchor="t"/>
          <a:lstStyle>
            <a:lvl1pPr>
              <a:lnSpc>
                <a:spcPct val="80000"/>
              </a:lnSpc>
              <a:defRPr sz="4400" b="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64BA69-0C36-44D3-95D1-C8122369423E}"/>
              </a:ext>
            </a:extLst>
          </p:cNvPr>
          <p:cNvSpPr>
            <a:spLocks noGrp="1"/>
          </p:cNvSpPr>
          <p:nvPr>
            <p:ph type="body" idx="1"/>
          </p:nvPr>
        </p:nvSpPr>
        <p:spPr>
          <a:xfrm>
            <a:off x="495300" y="3848101"/>
            <a:ext cx="5600700" cy="2019300"/>
          </a:xfrm>
        </p:spPr>
        <p:txBody>
          <a:bodyPr tIns="182880"/>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7C9446BA-0FD3-4FFF-B220-7298D3F88A4C}"/>
              </a:ext>
            </a:extLst>
          </p:cNvPr>
          <p:cNvSpPr>
            <a:spLocks noGrp="1"/>
          </p:cNvSpPr>
          <p:nvPr>
            <p:ph type="sldNum" sz="quarter" idx="12"/>
          </p:nvPr>
        </p:nvSpPr>
        <p:spPr/>
        <p:txBody>
          <a:bodyPr/>
          <a:lstStyle>
            <a:lvl1pPr>
              <a:defRPr>
                <a:solidFill>
                  <a:schemeClr val="tx1"/>
                </a:solidFill>
              </a:defRPr>
            </a:lvl1pPr>
          </a:lstStyle>
          <a:p>
            <a:fld id="{7B94EC18-1D2B-4535-B738-0E53AFE26620}" type="slidenum">
              <a:rPr lang="en-US" smtClean="0"/>
              <a:pPr/>
              <a:t>‹#›</a:t>
            </a:fld>
            <a:endParaRPr lang="en-US"/>
          </a:p>
        </p:txBody>
      </p:sp>
      <p:pic>
        <p:nvPicPr>
          <p:cNvPr id="8" name="Graphic 6">
            <a:extLst>
              <a:ext uri="{FF2B5EF4-FFF2-40B4-BE49-F238E27FC236}">
                <a16:creationId xmlns:a16="http://schemas.microsoft.com/office/drawing/2014/main" id="{7546317B-3751-4D87-BA2D-3B5F5976195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96237" y="6528244"/>
            <a:ext cx="1143000" cy="213769"/>
          </a:xfrm>
          <a:prstGeom prst="rect">
            <a:avLst/>
          </a:prstGeom>
        </p:spPr>
      </p:pic>
      <p:grpSp>
        <p:nvGrpSpPr>
          <p:cNvPr id="9" name="Group 8"/>
          <p:cNvGrpSpPr/>
          <p:nvPr userDrawn="1"/>
        </p:nvGrpSpPr>
        <p:grpSpPr>
          <a:xfrm>
            <a:off x="1969919" y="6367597"/>
            <a:ext cx="1517991" cy="495240"/>
            <a:chOff x="2162800" y="6372359"/>
            <a:chExt cx="1517991" cy="495240"/>
          </a:xfrm>
        </p:grpSpPr>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933212" y="6372359"/>
              <a:ext cx="747579" cy="495240"/>
            </a:xfrm>
            <a:prstGeom prst="rect">
              <a:avLst/>
            </a:prstGeom>
          </p:spPr>
        </p:pic>
        <p:pic>
          <p:nvPicPr>
            <p:cNvPr id="11" name="Picture 10"/>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2162800" y="6536804"/>
              <a:ext cx="742330" cy="180701"/>
            </a:xfrm>
            <a:prstGeom prst="rect">
              <a:avLst/>
            </a:prstGeom>
          </p:spPr>
        </p:pic>
      </p:grpSp>
      <p:cxnSp>
        <p:nvCxnSpPr>
          <p:cNvPr id="12" name="Straight Connector 11"/>
          <p:cNvCxnSpPr/>
          <p:nvPr userDrawn="1"/>
        </p:nvCxnSpPr>
        <p:spPr>
          <a:xfrm>
            <a:off x="1814513" y="6502053"/>
            <a:ext cx="0" cy="234506"/>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670754"/>
      </p:ext>
    </p:extLst>
  </p:cSld>
  <p:clrMapOvr>
    <a:masterClrMapping/>
  </p:clrMapOvr>
  <p:extLst>
    <p:ext uri="{DCECCB84-F9BA-43D5-87BE-67443E8EF086}">
      <p15:sldGuideLst xmlns:p15="http://schemas.microsoft.com/office/powerpoint/2012/main">
        <p15:guide id="1" orient="horz" pos="3072">
          <p15:clr>
            <a:srgbClr val="FBAE40"/>
          </p15:clr>
        </p15:guide>
        <p15:guide id="2" pos="559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Section Header + Icons">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4D9F8-D2F8-412B-8467-F3A1A6B4A5F0}"/>
              </a:ext>
            </a:extLst>
          </p:cNvPr>
          <p:cNvSpPr>
            <a:spLocks noGrp="1"/>
          </p:cNvSpPr>
          <p:nvPr>
            <p:ph type="title"/>
          </p:nvPr>
        </p:nvSpPr>
        <p:spPr>
          <a:xfrm>
            <a:off x="495300" y="3429001"/>
            <a:ext cx="8382000" cy="1447799"/>
          </a:xfrm>
        </p:spPr>
        <p:txBody>
          <a:bodyPr tIns="0" anchor="t"/>
          <a:lstStyle>
            <a:lvl1pPr>
              <a:lnSpc>
                <a:spcPct val="80000"/>
              </a:lnSpc>
              <a:defRPr sz="4400" b="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64BA69-0C36-44D3-95D1-C8122369423E}"/>
              </a:ext>
            </a:extLst>
          </p:cNvPr>
          <p:cNvSpPr>
            <a:spLocks noGrp="1"/>
          </p:cNvSpPr>
          <p:nvPr>
            <p:ph type="body" idx="1"/>
          </p:nvPr>
        </p:nvSpPr>
        <p:spPr>
          <a:xfrm>
            <a:off x="495300" y="4876800"/>
            <a:ext cx="8382000" cy="1485901"/>
          </a:xfrm>
        </p:spPr>
        <p:txBody>
          <a:bodyPr tIns="182880"/>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7C9446BA-0FD3-4FFF-B220-7298D3F88A4C}"/>
              </a:ext>
            </a:extLst>
          </p:cNvPr>
          <p:cNvSpPr>
            <a:spLocks noGrp="1"/>
          </p:cNvSpPr>
          <p:nvPr>
            <p:ph type="sldNum" sz="quarter" idx="12"/>
          </p:nvPr>
        </p:nvSpPr>
        <p:spPr/>
        <p:txBody>
          <a:bodyPr/>
          <a:lstStyle>
            <a:lvl1pPr>
              <a:defRPr>
                <a:solidFill>
                  <a:schemeClr val="bg1"/>
                </a:solidFill>
              </a:defRPr>
            </a:lvl1pPr>
          </a:lstStyle>
          <a:p>
            <a:fld id="{7B94EC18-1D2B-4535-B738-0E53AFE26620}" type="slidenum">
              <a:rPr lang="en-US" smtClean="0">
                <a:solidFill>
                  <a:prstClr val="white"/>
                </a:solidFill>
              </a:rPr>
              <a:pPr/>
              <a:t>‹#›</a:t>
            </a:fld>
            <a:endParaRPr lang="en-US">
              <a:solidFill>
                <a:prstClr val="white"/>
              </a:solidFill>
            </a:endParaRPr>
          </a:p>
        </p:txBody>
      </p:sp>
      <p:pic>
        <p:nvPicPr>
          <p:cNvPr id="8" name="Graphic 7">
            <a:extLst>
              <a:ext uri="{FF2B5EF4-FFF2-40B4-BE49-F238E27FC236}">
                <a16:creationId xmlns:a16="http://schemas.microsoft.com/office/drawing/2014/main" id="{CAB2A323-0749-4F5A-9A71-D373C17ED9C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96237" y="6528244"/>
            <a:ext cx="1143000" cy="213769"/>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40331" y="6367597"/>
            <a:ext cx="747579" cy="495239"/>
          </a:xfrm>
          <a:prstGeom prst="rect">
            <a:avLst/>
          </a:prstGeom>
        </p:spPr>
      </p:pic>
      <p:cxnSp>
        <p:nvCxnSpPr>
          <p:cNvPr id="12" name="Straight Connector 11"/>
          <p:cNvCxnSpPr/>
          <p:nvPr userDrawn="1"/>
        </p:nvCxnSpPr>
        <p:spPr>
          <a:xfrm>
            <a:off x="1814513" y="6502053"/>
            <a:ext cx="0" cy="23450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969920" y="6536804"/>
            <a:ext cx="742330" cy="168796"/>
          </a:xfrm>
          <a:prstGeom prst="rect">
            <a:avLst/>
          </a:prstGeom>
        </p:spPr>
      </p:pic>
    </p:spTree>
    <p:extLst>
      <p:ext uri="{BB962C8B-B14F-4D97-AF65-F5344CB8AC3E}">
        <p14:creationId xmlns:p14="http://schemas.microsoft.com/office/powerpoint/2010/main" val="2628743671"/>
      </p:ext>
    </p:extLst>
  </p:cSld>
  <p:clrMapOvr>
    <a:masterClrMapping/>
  </p:clrMapOvr>
  <p:extLst>
    <p:ext uri="{DCECCB84-F9BA-43D5-87BE-67443E8EF086}">
      <p15:sldGuideLst xmlns:p15="http://schemas.microsoft.com/office/powerpoint/2012/main">
        <p15:guide id="1" orient="horz" pos="3072">
          <p15:clr>
            <a:srgbClr val="FBAE40"/>
          </p15:clr>
        </p15:guide>
        <p15:guide id="2" pos="559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w/o Takeawa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80A38-A16A-446F-8129-A3FC34253B1F}"/>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FCBDF14-DE64-4CDC-8651-F845B5598829}"/>
              </a:ext>
            </a:extLst>
          </p:cNvPr>
          <p:cNvSpPr>
            <a:spLocks noGrp="1"/>
          </p:cNvSpPr>
          <p:nvPr>
            <p:ph idx="1"/>
          </p:nvPr>
        </p:nvSpPr>
        <p:spPr>
          <a:xfrm>
            <a:off x="495299" y="1409700"/>
            <a:ext cx="11201401" cy="4982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a:t>
            </a:fld>
            <a:endParaRPr lang="en-US"/>
          </a:p>
        </p:txBody>
      </p:sp>
      <p:sp>
        <p:nvSpPr>
          <p:cNvPr id="7" name="Footer Placeholder 4">
            <a:extLst>
              <a:ext uri="{FF2B5EF4-FFF2-40B4-BE49-F238E27FC236}">
                <a16:creationId xmlns:a16="http://schemas.microsoft.com/office/drawing/2014/main" id="{47218955-D351-40C8-BFD4-823635598113}"/>
              </a:ext>
            </a:extLst>
          </p:cNvPr>
          <p:cNvSpPr>
            <a:spLocks noGrp="1"/>
          </p:cNvSpPr>
          <p:nvPr>
            <p:ph type="ftr" sz="quarter" idx="11"/>
          </p:nvPr>
        </p:nvSpPr>
        <p:spPr>
          <a:xfrm>
            <a:off x="495299" y="6480164"/>
            <a:ext cx="5600702" cy="237617"/>
          </a:xfrm>
          <a:prstGeom prst="rect">
            <a:avLst/>
          </a:prstGeom>
        </p:spPr>
        <p:txBody>
          <a:bodyPr/>
          <a:lstStyle>
            <a:lvl1pPr>
              <a:defRPr sz="1000" b="1"/>
            </a:lvl1pPr>
          </a:lstStyle>
          <a:p>
            <a:r>
              <a:rPr lang="en-US" dirty="0"/>
              <a:t>Footer, </a:t>
            </a:r>
            <a:r>
              <a:rPr lang="en-US" dirty="0" err="1"/>
              <a:t>KCNSCSans</a:t>
            </a:r>
            <a:r>
              <a:rPr lang="en-US" dirty="0"/>
              <a:t> Bold 10pt</a:t>
            </a:r>
          </a:p>
        </p:txBody>
      </p:sp>
    </p:spTree>
    <p:extLst>
      <p:ext uri="{BB962C8B-B14F-4D97-AF65-F5344CB8AC3E}">
        <p14:creationId xmlns:p14="http://schemas.microsoft.com/office/powerpoint/2010/main" val="31817847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80A38-A16A-446F-8129-A3FC34253B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CBDF14-DE64-4CDC-8651-F845B5598829}"/>
              </a:ext>
            </a:extLst>
          </p:cNvPr>
          <p:cNvSpPr>
            <a:spLocks noGrp="1"/>
          </p:cNvSpPr>
          <p:nvPr>
            <p:ph idx="1"/>
          </p:nvPr>
        </p:nvSpPr>
        <p:spPr>
          <a:xfrm>
            <a:off x="495300" y="1409701"/>
            <a:ext cx="5372100" cy="44576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137A6FEB-0F20-4122-83B7-A3A8BF9EA12C}"/>
              </a:ext>
            </a:extLst>
          </p:cNvPr>
          <p:cNvSpPr>
            <a:spLocks noGrp="1"/>
          </p:cNvSpPr>
          <p:nvPr>
            <p:ph type="sldNum" sz="quarter" idx="12"/>
          </p:nvPr>
        </p:nvSpPr>
        <p:spPr/>
        <p:txBody>
          <a:bodyPr/>
          <a:lstStyle/>
          <a:p>
            <a:fld id="{7B94EC18-1D2B-4535-B738-0E53AFE26620}" type="slidenum">
              <a:rPr lang="en-US" smtClean="0"/>
              <a:t>‹#›</a:t>
            </a:fld>
            <a:endParaRPr lang="en-US"/>
          </a:p>
        </p:txBody>
      </p:sp>
      <p:sp>
        <p:nvSpPr>
          <p:cNvPr id="7" name="Picture Placeholder 6">
            <a:extLst>
              <a:ext uri="{FF2B5EF4-FFF2-40B4-BE49-F238E27FC236}">
                <a16:creationId xmlns:a16="http://schemas.microsoft.com/office/drawing/2014/main" id="{1CF9CDEF-0719-484F-8C20-787B9E5CF79A}"/>
              </a:ext>
            </a:extLst>
          </p:cNvPr>
          <p:cNvSpPr>
            <a:spLocks noGrp="1"/>
          </p:cNvSpPr>
          <p:nvPr>
            <p:ph type="pic" sz="quarter" idx="13"/>
          </p:nvPr>
        </p:nvSpPr>
        <p:spPr>
          <a:xfrm>
            <a:off x="6324600" y="1409700"/>
            <a:ext cx="5372100" cy="4457700"/>
          </a:xfrm>
          <a:pattFill prst="wdUpDiag">
            <a:fgClr>
              <a:schemeClr val="bg2"/>
            </a:fgClr>
            <a:bgClr>
              <a:schemeClr val="bg1"/>
            </a:bgClr>
          </a:pattFill>
        </p:spPr>
        <p:txBody>
          <a:bodyPr/>
          <a:lstStyle/>
          <a:p>
            <a:r>
              <a:rPr lang="en-US"/>
              <a:t>Click icon to add picture</a:t>
            </a:r>
          </a:p>
        </p:txBody>
      </p:sp>
      <p:sp>
        <p:nvSpPr>
          <p:cNvPr id="10" name="Text Placeholder 6">
            <a:extLst>
              <a:ext uri="{FF2B5EF4-FFF2-40B4-BE49-F238E27FC236}">
                <a16:creationId xmlns:a16="http://schemas.microsoft.com/office/drawing/2014/main" id="{4064076E-2966-4D1B-8F30-6885CA148AF4}"/>
              </a:ext>
            </a:extLst>
          </p:cNvPr>
          <p:cNvSpPr>
            <a:spLocks noGrp="1" noChangeAspect="1"/>
          </p:cNvSpPr>
          <p:nvPr>
            <p:ph type="body" sz="quarter" idx="16" hasCustomPrompt="1"/>
          </p:nvPr>
        </p:nvSpPr>
        <p:spPr>
          <a:xfrm>
            <a:off x="-1" y="5867400"/>
            <a:ext cx="12192000" cy="495299"/>
          </a:xfrm>
          <a:solidFill>
            <a:schemeClr val="accent1"/>
          </a:solidFill>
        </p:spPr>
        <p:txBody>
          <a:bodyPr lIns="493776" tIns="45720" rIns="493776" bIns="45720" anchor="ctr" anchorCtr="0">
            <a:noAutofit/>
          </a:bodyPr>
          <a:lstStyle>
            <a:lvl1pPr algn="ctr">
              <a:lnSpc>
                <a:spcPct val="90000"/>
              </a:lnSpc>
              <a:spcAft>
                <a:spcPts val="0"/>
              </a:spcAft>
              <a:defRPr sz="24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8" name="Footer Placeholder 4">
            <a:extLst>
              <a:ext uri="{FF2B5EF4-FFF2-40B4-BE49-F238E27FC236}">
                <a16:creationId xmlns:a16="http://schemas.microsoft.com/office/drawing/2014/main" id="{47218955-D351-40C8-BFD4-823635598113}"/>
              </a:ext>
            </a:extLst>
          </p:cNvPr>
          <p:cNvSpPr>
            <a:spLocks noGrp="1"/>
          </p:cNvSpPr>
          <p:nvPr>
            <p:ph type="ftr" sz="quarter" idx="11"/>
          </p:nvPr>
        </p:nvSpPr>
        <p:spPr>
          <a:xfrm>
            <a:off x="495299" y="6480164"/>
            <a:ext cx="5600702" cy="237617"/>
          </a:xfrm>
          <a:prstGeom prst="rect">
            <a:avLst/>
          </a:prstGeom>
        </p:spPr>
        <p:txBody>
          <a:bodyPr/>
          <a:lstStyle>
            <a:lvl1pPr>
              <a:defRPr sz="1000" b="1"/>
            </a:lvl1pPr>
          </a:lstStyle>
          <a:p>
            <a:r>
              <a:rPr lang="en-US" dirty="0"/>
              <a:t>Footer, </a:t>
            </a:r>
            <a:r>
              <a:rPr lang="en-US" dirty="0" err="1"/>
              <a:t>KCNSCSans</a:t>
            </a:r>
            <a:r>
              <a:rPr lang="en-US" dirty="0"/>
              <a:t> Bold 10pt</a:t>
            </a:r>
          </a:p>
        </p:txBody>
      </p:sp>
    </p:spTree>
    <p:extLst>
      <p:ext uri="{BB962C8B-B14F-4D97-AF65-F5344CB8AC3E}">
        <p14:creationId xmlns:p14="http://schemas.microsoft.com/office/powerpoint/2010/main" val="3967067358"/>
      </p:ext>
    </p:extLst>
  </p:cSld>
  <p:clrMapOvr>
    <a:masterClrMapping/>
  </p:clrMapOvr>
  <p:extLst>
    <p:ext uri="{DCECCB84-F9BA-43D5-87BE-67443E8EF086}">
      <p15:sldGuideLst xmlns:p15="http://schemas.microsoft.com/office/powerpoint/2012/main">
        <p15:guide id="1" pos="3840">
          <p15:clr>
            <a:srgbClr val="FBAE40"/>
          </p15:clr>
        </p15:guide>
        <p15:guide id="2" pos="3696">
          <p15:clr>
            <a:srgbClr val="FBAE40"/>
          </p15:clr>
        </p15:guide>
        <p15:guide id="3" pos="398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People &amp; Products Titl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9632D-2F70-4D0E-B737-ACF4A2DDEB26}"/>
              </a:ext>
            </a:extLst>
          </p:cNvPr>
          <p:cNvSpPr>
            <a:spLocks noGrp="1"/>
          </p:cNvSpPr>
          <p:nvPr>
            <p:ph type="ctrTitle" hasCustomPrompt="1"/>
          </p:nvPr>
        </p:nvSpPr>
        <p:spPr>
          <a:xfrm>
            <a:off x="495300" y="1409700"/>
            <a:ext cx="7486650" cy="2019300"/>
          </a:xfrm>
        </p:spPr>
        <p:txBody>
          <a:bodyPr tIns="0" anchor="t"/>
          <a:lstStyle>
            <a:lvl1pPr algn="l">
              <a:lnSpc>
                <a:spcPct val="80000"/>
              </a:lnSpc>
              <a:defRPr sz="4400" b="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3D7C3F44-5413-48F1-ACBF-6BEAE9CA81A1}"/>
              </a:ext>
            </a:extLst>
          </p:cNvPr>
          <p:cNvSpPr>
            <a:spLocks noGrp="1"/>
          </p:cNvSpPr>
          <p:nvPr>
            <p:ph type="subTitle" idx="1" hasCustomPrompt="1"/>
          </p:nvPr>
        </p:nvSpPr>
        <p:spPr>
          <a:xfrm>
            <a:off x="495300" y="3848100"/>
            <a:ext cx="5600700" cy="892017"/>
          </a:xfrm>
        </p:spPr>
        <p:txBody>
          <a:bodyPr tIns="0" bIns="182880" anchor="t" anchorCtr="0"/>
          <a:lstStyle>
            <a:lvl1pPr marL="0" indent="0" algn="l">
              <a:spcAft>
                <a:spcPts val="0"/>
              </a:spcAft>
              <a:buNone/>
              <a:defRPr sz="1600" b="0" cap="all" baseline="0">
                <a:solidFill>
                  <a:schemeClr val="bg1"/>
                </a:solidFill>
                <a:latin typeface="Honeywell Sans Black" panose="02010A03040101060203" pitchFamily="50" charset="0"/>
              </a:defRPr>
            </a:lvl1pPr>
            <a:lvl2pPr marL="0" indent="0" algn="l">
              <a:spcAft>
                <a:spcPts val="1200"/>
              </a:spcAft>
              <a:buNone/>
              <a:defRPr sz="1600" b="1" cap="all" baseline="0">
                <a:solidFill>
                  <a:schemeClr val="bg1"/>
                </a:solidFill>
                <a:latin typeface="Honeywell Sans" panose="02010503040101060203" pitchFamily="50" charset="0"/>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p>
          <a:p>
            <a:pPr lvl="1"/>
            <a:r>
              <a:rPr lang="en-US" dirty="0"/>
              <a:t>Presenter’s Title</a:t>
            </a:r>
          </a:p>
        </p:txBody>
      </p:sp>
      <p:sp>
        <p:nvSpPr>
          <p:cNvPr id="4" name="Date Placeholder 3">
            <a:extLst>
              <a:ext uri="{FF2B5EF4-FFF2-40B4-BE49-F238E27FC236}">
                <a16:creationId xmlns:a16="http://schemas.microsoft.com/office/drawing/2014/main" id="{F3C79F04-7833-4562-B8D1-AC0341D757FA}"/>
              </a:ext>
            </a:extLst>
          </p:cNvPr>
          <p:cNvSpPr>
            <a:spLocks noGrp="1"/>
          </p:cNvSpPr>
          <p:nvPr>
            <p:ph type="dt" sz="half" idx="10"/>
          </p:nvPr>
        </p:nvSpPr>
        <p:spPr>
          <a:xfrm>
            <a:off x="495300" y="498668"/>
            <a:ext cx="2743200" cy="365125"/>
          </a:xfrm>
          <a:prstGeom prst="rect">
            <a:avLst/>
          </a:prstGeom>
        </p:spPr>
        <p:txBody>
          <a:bodyPr lIns="0" tIns="0" rIns="0" bIns="0" anchor="t"/>
          <a:lstStyle>
            <a:lvl1pPr>
              <a:defRPr sz="1600" b="1">
                <a:solidFill>
                  <a:schemeClr val="bg1"/>
                </a:solidFill>
                <a:latin typeface="+mn-lt"/>
              </a:defRPr>
            </a:lvl1pPr>
          </a:lstStyle>
          <a:p>
            <a:endParaRPr lang="en-US" dirty="0"/>
          </a:p>
        </p:txBody>
      </p:sp>
      <p:sp>
        <p:nvSpPr>
          <p:cNvPr id="16" name="Rectangle 23">
            <a:extLst>
              <a:ext uri="{FF2B5EF4-FFF2-40B4-BE49-F238E27FC236}">
                <a16:creationId xmlns:a16="http://schemas.microsoft.com/office/drawing/2014/main" id="{D7686E33-694A-4833-A47B-FAB757D25342}"/>
              </a:ext>
            </a:extLst>
          </p:cNvPr>
          <p:cNvSpPr>
            <a:spLocks noChangeArrowheads="1"/>
          </p:cNvSpPr>
          <p:nvPr userDrawn="1"/>
        </p:nvSpPr>
        <p:spPr bwMode="auto">
          <a:xfrm>
            <a:off x="6756400" y="6292645"/>
            <a:ext cx="4085407" cy="425135"/>
          </a:xfrm>
          <a:prstGeom prst="rect">
            <a:avLst/>
          </a:prstGeom>
          <a:noFill/>
          <a:ln>
            <a:noFill/>
          </a:ln>
        </p:spPr>
        <p:txBody>
          <a:bodyPr wrap="square" lIns="0" tIns="0" rIns="0" bIns="0" anchor="b">
            <a:noAutofit/>
          </a:bodyPr>
          <a:lstStyle>
            <a:lvl1pPr>
              <a:defRPr>
                <a:solidFill>
                  <a:schemeClr val="tx1"/>
                </a:solidFill>
                <a:latin typeface="Honeywell Sans" panose="020B0604020202020204" pitchFamily="34" charset="0"/>
              </a:defRPr>
            </a:lvl1pPr>
            <a:lvl2pPr marL="742950" indent="-285750">
              <a:defRPr>
                <a:solidFill>
                  <a:schemeClr val="tx1"/>
                </a:solidFill>
                <a:latin typeface="Honeywell Sans" panose="020B0604020202020204" pitchFamily="34" charset="0"/>
              </a:defRPr>
            </a:lvl2pPr>
            <a:lvl3pPr marL="1143000" indent="-228600">
              <a:defRPr>
                <a:solidFill>
                  <a:schemeClr val="tx1"/>
                </a:solidFill>
                <a:latin typeface="Honeywell Sans" panose="020B0604020202020204" pitchFamily="34" charset="0"/>
              </a:defRPr>
            </a:lvl3pPr>
            <a:lvl4pPr marL="1600200" indent="-228600">
              <a:defRPr>
                <a:solidFill>
                  <a:schemeClr val="tx1"/>
                </a:solidFill>
                <a:latin typeface="Honeywell Sans" panose="020B0604020202020204" pitchFamily="34" charset="0"/>
              </a:defRPr>
            </a:lvl4pPr>
            <a:lvl5pPr marL="2057400" indent="-228600">
              <a:defRPr>
                <a:solidFill>
                  <a:schemeClr val="tx1"/>
                </a:solidFill>
                <a:latin typeface="Honeywell Sans" panose="020B0604020202020204" pitchFamily="34" charset="0"/>
              </a:defRPr>
            </a:lvl5pPr>
            <a:lvl6pPr marL="2514600" indent="-228600" defTabSz="457200" fontAlgn="base">
              <a:spcBef>
                <a:spcPct val="0"/>
              </a:spcBef>
              <a:spcAft>
                <a:spcPct val="0"/>
              </a:spcAft>
              <a:defRPr>
                <a:solidFill>
                  <a:schemeClr val="tx1"/>
                </a:solidFill>
                <a:latin typeface="Honeywell Sans" panose="020B0604020202020204" pitchFamily="34" charset="0"/>
              </a:defRPr>
            </a:lvl6pPr>
            <a:lvl7pPr marL="2971800" indent="-228600" defTabSz="457200" fontAlgn="base">
              <a:spcBef>
                <a:spcPct val="0"/>
              </a:spcBef>
              <a:spcAft>
                <a:spcPct val="0"/>
              </a:spcAft>
              <a:defRPr>
                <a:solidFill>
                  <a:schemeClr val="tx1"/>
                </a:solidFill>
                <a:latin typeface="Honeywell Sans" panose="020B0604020202020204" pitchFamily="34" charset="0"/>
              </a:defRPr>
            </a:lvl7pPr>
            <a:lvl8pPr marL="3429000" indent="-228600" defTabSz="457200" fontAlgn="base">
              <a:spcBef>
                <a:spcPct val="0"/>
              </a:spcBef>
              <a:spcAft>
                <a:spcPct val="0"/>
              </a:spcAft>
              <a:defRPr>
                <a:solidFill>
                  <a:schemeClr val="tx1"/>
                </a:solidFill>
                <a:latin typeface="Honeywell Sans" panose="020B0604020202020204" pitchFamily="34" charset="0"/>
              </a:defRPr>
            </a:lvl8pPr>
            <a:lvl9pPr marL="3886200" indent="-228600" defTabSz="457200" fontAlgn="base">
              <a:spcBef>
                <a:spcPct val="0"/>
              </a:spcBef>
              <a:spcAft>
                <a:spcPct val="0"/>
              </a:spcAft>
              <a:defRPr>
                <a:solidFill>
                  <a:schemeClr val="tx1"/>
                </a:solidFill>
                <a:latin typeface="Honeywell Sans" panose="020B0604020202020204" pitchFamily="34" charset="0"/>
              </a:defRPr>
            </a:lvl9pPr>
          </a:lstStyle>
          <a:p>
            <a:pPr algn="r">
              <a:lnSpc>
                <a:spcPts val="690"/>
              </a:lnSpc>
            </a:pPr>
            <a:r>
              <a:rPr lang="en-US" sz="700" dirty="0">
                <a:solidFill>
                  <a:schemeClr val="bg1"/>
                </a:solidFill>
                <a:latin typeface="Honeywell Sans" panose="02010503040101060203" pitchFamily="50" charset="0"/>
                <a:cs typeface="Honeywell Sans" pitchFamily="34" charset="0"/>
              </a:rPr>
              <a:t>The Department of Energy’s Kansas City National Security Campus is managed and operated by </a:t>
            </a:r>
            <a:r>
              <a:rPr lang="en-US" sz="700" dirty="0" err="1">
                <a:solidFill>
                  <a:schemeClr val="bg1"/>
                </a:solidFill>
                <a:latin typeface="Honeywell Sans" panose="02010503040101060203" pitchFamily="50" charset="0"/>
                <a:cs typeface="Honeywell Sans" pitchFamily="34" charset="0"/>
              </a:rPr>
              <a:t>KCNSCFederal</a:t>
            </a:r>
            <a:r>
              <a:rPr lang="en-US" sz="700" dirty="0">
                <a:solidFill>
                  <a:schemeClr val="bg1"/>
                </a:solidFill>
                <a:latin typeface="Honeywell Sans" panose="02010503040101060203" pitchFamily="50" charset="0"/>
                <a:cs typeface="Honeywell Sans" pitchFamily="34" charset="0"/>
              </a:rPr>
              <a:t> Manufacturing &amp; Technologies, LLC under contract number DE-NA0002839</a:t>
            </a:r>
          </a:p>
        </p:txBody>
      </p:sp>
      <p:pic>
        <p:nvPicPr>
          <p:cNvPr id="21" name="Picture 2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923429" y="6526494"/>
            <a:ext cx="745080" cy="17825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34603" y="5588314"/>
            <a:ext cx="1544868" cy="1030277"/>
          </a:xfrm>
          <a:prstGeom prst="rect">
            <a:avLst/>
          </a:prstGeom>
        </p:spPr>
      </p:pic>
    </p:spTree>
    <p:extLst>
      <p:ext uri="{BB962C8B-B14F-4D97-AF65-F5344CB8AC3E}">
        <p14:creationId xmlns:p14="http://schemas.microsoft.com/office/powerpoint/2010/main" val="3962765064"/>
      </p:ext>
    </p:extLst>
  </p:cSld>
  <p:clrMapOvr>
    <a:masterClrMapping/>
  </p:clrMapOvr>
  <p:extLst>
    <p:ext uri="{DCECCB84-F9BA-43D5-87BE-67443E8EF086}">
      <p15:sldGuideLst xmlns:p15="http://schemas.microsoft.com/office/powerpoint/2012/main">
        <p15:guide id="1" pos="5592">
          <p15:clr>
            <a:srgbClr val="FBAE40"/>
          </p15:clr>
        </p15:guide>
        <p15:guide id="2" orient="horz" pos="321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wo Colum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86104" y="457201"/>
            <a:ext cx="10839859" cy="373531"/>
          </a:xfrm>
        </p:spPr>
        <p:txBody>
          <a:bodyPr/>
          <a:lstStyle/>
          <a:p>
            <a:r>
              <a:rPr lang="en-US" dirty="0"/>
              <a:t>Click To Edit Master Title Style</a:t>
            </a:r>
          </a:p>
        </p:txBody>
      </p:sp>
      <p:sp>
        <p:nvSpPr>
          <p:cNvPr id="17" name="Text Placeholder 2"/>
          <p:cNvSpPr>
            <a:spLocks noGrp="1"/>
          </p:cNvSpPr>
          <p:nvPr>
            <p:ph type="body" sz="quarter" idx="12"/>
          </p:nvPr>
        </p:nvSpPr>
        <p:spPr>
          <a:xfrm>
            <a:off x="685800" y="836994"/>
            <a:ext cx="5308547" cy="5411407"/>
          </a:xfrm>
          <a:prstGeom prst="rect">
            <a:avLst/>
          </a:prstGeom>
        </p:spPr>
        <p:txBody>
          <a:bodyPr tIns="137160">
            <a:normAutofit/>
          </a:bodyPr>
          <a:lstStyle>
            <a:lvl1pPr marL="182875" indent="-182875">
              <a:lnSpc>
                <a:spcPct val="90000"/>
              </a:lnSpc>
              <a:defRPr/>
            </a:lvl1pPr>
            <a:lvl2pPr marL="365751" indent="-182875">
              <a:lnSpc>
                <a:spcPct val="90000"/>
              </a:lnSpc>
              <a:defRPr/>
            </a:lvl2pPr>
            <a:lvl3pPr marL="548626" indent="-182875">
              <a:lnSpc>
                <a:spcPct val="90000"/>
              </a:lnSpc>
              <a:defRPr/>
            </a:lvl3pPr>
            <a:lvl4pPr marL="731502" indent="-182875">
              <a:lnSpc>
                <a:spcPct val="90000"/>
              </a:lnSpc>
              <a:buClr>
                <a:schemeClr val="tx1">
                  <a:lumMod val="50000"/>
                  <a:lumOff val="50000"/>
                </a:schemeClr>
              </a:buClr>
              <a:buFontTx/>
              <a:buChar char="-"/>
              <a:defRPr sz="1400"/>
            </a:lvl4pPr>
            <a:lvl5pPr marL="914377" indent="-182875">
              <a:lnSpc>
                <a:spcPct val="90000"/>
              </a:lnSpc>
              <a:buClr>
                <a:schemeClr val="tx1">
                  <a:lumMod val="50000"/>
                  <a:lumOff val="50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p:cNvSpPr>
            <a:spLocks noGrp="1"/>
          </p:cNvSpPr>
          <p:nvPr>
            <p:ph type="body" sz="quarter" idx="13"/>
          </p:nvPr>
        </p:nvSpPr>
        <p:spPr>
          <a:xfrm>
            <a:off x="6217720" y="836994"/>
            <a:ext cx="5308547" cy="5411407"/>
          </a:xfrm>
          <a:prstGeom prst="rect">
            <a:avLst/>
          </a:prstGeom>
        </p:spPr>
        <p:txBody>
          <a:bodyPr tIns="137160">
            <a:normAutofit/>
          </a:bodyPr>
          <a:lstStyle>
            <a:lvl1pPr marL="182875" indent="-182875">
              <a:lnSpc>
                <a:spcPct val="90000"/>
              </a:lnSpc>
              <a:defRPr/>
            </a:lvl1pPr>
            <a:lvl2pPr marL="365751" indent="-182875">
              <a:lnSpc>
                <a:spcPct val="90000"/>
              </a:lnSpc>
              <a:defRPr/>
            </a:lvl2pPr>
            <a:lvl3pPr marL="548626" indent="-182875">
              <a:lnSpc>
                <a:spcPct val="90000"/>
              </a:lnSpc>
              <a:defRPr/>
            </a:lvl3pPr>
            <a:lvl4pPr marL="731502" indent="-182875">
              <a:lnSpc>
                <a:spcPct val="90000"/>
              </a:lnSpc>
              <a:buClr>
                <a:schemeClr val="tx1">
                  <a:lumMod val="50000"/>
                  <a:lumOff val="50000"/>
                </a:schemeClr>
              </a:buClr>
              <a:buFontTx/>
              <a:buChar char="-"/>
              <a:defRPr sz="1400"/>
            </a:lvl4pPr>
            <a:lvl5pPr marL="914377" indent="-182875">
              <a:lnSpc>
                <a:spcPct val="90000"/>
              </a:lnSpc>
              <a:buClr>
                <a:schemeClr val="tx1">
                  <a:lumMod val="50000"/>
                  <a:lumOff val="50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a:xfrm>
            <a:off x="11645817" y="0"/>
            <a:ext cx="647785" cy="475816"/>
          </a:xfrm>
          <a:prstGeom prst="rect">
            <a:avLst/>
          </a:prstGeom>
        </p:spPr>
        <p:txBody>
          <a:bodyPr anchor="ctr" anchorCtr="0"/>
          <a:lstStyle>
            <a:lvl1pPr>
              <a:defRPr sz="1000"/>
            </a:lvl1pPr>
          </a:lstStyle>
          <a:p>
            <a:fld id="{2066355A-084C-D24E-9AD2-7E4FC41EA627}"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06770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86106" y="457201"/>
            <a:ext cx="10669812" cy="373531"/>
          </a:xfrm>
        </p:spPr>
        <p:txBody>
          <a:bodyPr/>
          <a:lstStyle/>
          <a:p>
            <a:r>
              <a:rPr lang="en-US" dirty="0"/>
              <a:t>Click To Edit Master Title Style</a:t>
            </a:r>
          </a:p>
        </p:txBody>
      </p:sp>
      <p:sp>
        <p:nvSpPr>
          <p:cNvPr id="3" name="Text Placeholder 2"/>
          <p:cNvSpPr>
            <a:spLocks noGrp="1"/>
          </p:cNvSpPr>
          <p:nvPr>
            <p:ph type="body" sz="quarter" idx="10"/>
          </p:nvPr>
        </p:nvSpPr>
        <p:spPr>
          <a:xfrm>
            <a:off x="685800" y="836994"/>
            <a:ext cx="10670117" cy="5411407"/>
          </a:xfrm>
          <a:prstGeom prst="rect">
            <a:avLst/>
          </a:prstGeom>
        </p:spPr>
        <p:txBody>
          <a:bodyPr tIns="137160">
            <a:normAutofit/>
          </a:bodyPr>
          <a:lstStyle>
            <a:lvl1pPr marL="182875" indent="-182875">
              <a:lnSpc>
                <a:spcPct val="90000"/>
              </a:lnSpc>
              <a:defRPr/>
            </a:lvl1pPr>
            <a:lvl2pPr marL="365751" indent="-182875">
              <a:lnSpc>
                <a:spcPct val="90000"/>
              </a:lnSpc>
              <a:defRPr/>
            </a:lvl2pPr>
            <a:lvl3pPr marL="548626" indent="-182875">
              <a:lnSpc>
                <a:spcPct val="90000"/>
              </a:lnSpc>
              <a:defRPr/>
            </a:lvl3pPr>
            <a:lvl4pPr marL="731502" indent="-182875">
              <a:lnSpc>
                <a:spcPct val="90000"/>
              </a:lnSpc>
              <a:buClr>
                <a:schemeClr val="tx1">
                  <a:lumMod val="50000"/>
                  <a:lumOff val="50000"/>
                </a:schemeClr>
              </a:buClr>
              <a:buFontTx/>
              <a:buChar char="-"/>
              <a:defRPr sz="1400"/>
            </a:lvl4pPr>
            <a:lvl5pPr marL="914377" indent="-182875">
              <a:lnSpc>
                <a:spcPct val="90000"/>
              </a:lnSpc>
              <a:buClr>
                <a:schemeClr val="tx1">
                  <a:lumMod val="50000"/>
                  <a:lumOff val="50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
          <p:cNvSpPr>
            <a:spLocks noGrp="1"/>
          </p:cNvSpPr>
          <p:nvPr>
            <p:ph type="sldNum" sz="quarter" idx="4"/>
          </p:nvPr>
        </p:nvSpPr>
        <p:spPr>
          <a:xfrm>
            <a:off x="11645817" y="0"/>
            <a:ext cx="647785" cy="475816"/>
          </a:xfrm>
          <a:prstGeom prst="rect">
            <a:avLst/>
          </a:prstGeom>
        </p:spPr>
        <p:txBody>
          <a:bodyPr anchor="ctr" anchorCtr="0"/>
          <a:lstStyle>
            <a:lvl1pPr>
              <a:defRPr sz="1000"/>
            </a:lvl1pPr>
          </a:lstStyle>
          <a:p>
            <a:fld id="{2066355A-084C-D24E-9AD2-7E4FC41EA627}"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168110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Gray Hex Title">
    <p:bg>
      <p:bgPr>
        <a:blipFill dpi="0" rotWithShape="1">
          <a:blip r:embed="rId2" cstate="print">
            <a:lum/>
            <a:extLst>
              <a:ext uri="{28A0092B-C50C-407E-A947-70E740481C1C}">
                <a14:useLocalDpi xmlns:a14="http://schemas.microsoft.com/office/drawing/2010/main"/>
              </a:ext>
            </a:extLst>
          </a:blip>
          <a:srcRect/>
          <a:stretch>
            <a:fillRect t="-10000" b="-1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9632D-2F70-4D0E-B737-ACF4A2DDEB26}"/>
              </a:ext>
            </a:extLst>
          </p:cNvPr>
          <p:cNvSpPr>
            <a:spLocks noGrp="1"/>
          </p:cNvSpPr>
          <p:nvPr>
            <p:ph type="ctrTitle" hasCustomPrompt="1"/>
          </p:nvPr>
        </p:nvSpPr>
        <p:spPr>
          <a:xfrm>
            <a:off x="495300" y="1409700"/>
            <a:ext cx="8382000" cy="2019300"/>
          </a:xfrm>
        </p:spPr>
        <p:txBody>
          <a:bodyPr tIns="0" anchor="t"/>
          <a:lstStyle>
            <a:lvl1pPr algn="l">
              <a:lnSpc>
                <a:spcPct val="80000"/>
              </a:lnSpc>
              <a:defRPr sz="4400" b="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3D7C3F44-5413-48F1-ACBF-6BEAE9CA81A1}"/>
              </a:ext>
            </a:extLst>
          </p:cNvPr>
          <p:cNvSpPr>
            <a:spLocks noGrp="1"/>
          </p:cNvSpPr>
          <p:nvPr>
            <p:ph type="subTitle" idx="1" hasCustomPrompt="1"/>
          </p:nvPr>
        </p:nvSpPr>
        <p:spPr>
          <a:xfrm>
            <a:off x="495300" y="3848100"/>
            <a:ext cx="5600700" cy="892017"/>
          </a:xfrm>
        </p:spPr>
        <p:txBody>
          <a:bodyPr tIns="0" bIns="182880" anchor="t" anchorCtr="0"/>
          <a:lstStyle>
            <a:lvl1pPr marL="0" indent="0" algn="l">
              <a:spcAft>
                <a:spcPts val="0"/>
              </a:spcAft>
              <a:buNone/>
              <a:defRPr sz="1600" b="0" cap="all" baseline="0">
                <a:solidFill>
                  <a:schemeClr val="accent1"/>
                </a:solidFill>
                <a:latin typeface="Honeywell Sans Black" panose="02010A03040101060203" pitchFamily="50" charset="0"/>
              </a:defRPr>
            </a:lvl1pPr>
            <a:lvl2pPr marL="0" indent="0" algn="l">
              <a:spcAft>
                <a:spcPts val="1200"/>
              </a:spcAft>
              <a:buNone/>
              <a:defRPr sz="1600" b="1" cap="all" baseline="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p>
          <a:p>
            <a:pPr lvl="1"/>
            <a:r>
              <a:rPr lang="en-US" dirty="0"/>
              <a:t>Presenter’s Title</a:t>
            </a:r>
          </a:p>
        </p:txBody>
      </p:sp>
      <p:sp>
        <p:nvSpPr>
          <p:cNvPr id="4" name="Date Placeholder 3">
            <a:extLst>
              <a:ext uri="{FF2B5EF4-FFF2-40B4-BE49-F238E27FC236}">
                <a16:creationId xmlns:a16="http://schemas.microsoft.com/office/drawing/2014/main" id="{F3C79F04-7833-4562-B8D1-AC0341D757FA}"/>
              </a:ext>
            </a:extLst>
          </p:cNvPr>
          <p:cNvSpPr>
            <a:spLocks noGrp="1"/>
          </p:cNvSpPr>
          <p:nvPr>
            <p:ph type="dt" sz="half" idx="10"/>
          </p:nvPr>
        </p:nvSpPr>
        <p:spPr>
          <a:xfrm>
            <a:off x="495300" y="498668"/>
            <a:ext cx="2743200" cy="365125"/>
          </a:xfrm>
          <a:prstGeom prst="rect">
            <a:avLst/>
          </a:prstGeom>
        </p:spPr>
        <p:txBody>
          <a:bodyPr lIns="0" tIns="0" rIns="0" bIns="0" anchor="t"/>
          <a:lstStyle>
            <a:lvl1pPr>
              <a:defRPr sz="1600" b="1">
                <a:solidFill>
                  <a:schemeClr val="tx2"/>
                </a:solidFill>
                <a:latin typeface="+mn-lt"/>
              </a:defRPr>
            </a:lvl1pPr>
          </a:lstStyle>
          <a:p>
            <a:endParaRPr lang="en-US" dirty="0"/>
          </a:p>
        </p:txBody>
      </p:sp>
      <p:sp>
        <p:nvSpPr>
          <p:cNvPr id="11" name="Rectangle 23">
            <a:extLst>
              <a:ext uri="{FF2B5EF4-FFF2-40B4-BE49-F238E27FC236}">
                <a16:creationId xmlns:a16="http://schemas.microsoft.com/office/drawing/2014/main" id="{D7686E33-694A-4833-A47B-FAB757D25342}"/>
              </a:ext>
            </a:extLst>
          </p:cNvPr>
          <p:cNvSpPr>
            <a:spLocks noChangeArrowheads="1"/>
          </p:cNvSpPr>
          <p:nvPr userDrawn="1"/>
        </p:nvSpPr>
        <p:spPr bwMode="auto">
          <a:xfrm>
            <a:off x="6773333" y="6292645"/>
            <a:ext cx="4068474" cy="425135"/>
          </a:xfrm>
          <a:prstGeom prst="rect">
            <a:avLst/>
          </a:prstGeom>
          <a:noFill/>
          <a:ln>
            <a:noFill/>
          </a:ln>
        </p:spPr>
        <p:txBody>
          <a:bodyPr wrap="square" lIns="0" tIns="0" rIns="0" bIns="0" anchor="b">
            <a:noAutofit/>
          </a:bodyPr>
          <a:lstStyle>
            <a:lvl1pPr>
              <a:defRPr>
                <a:solidFill>
                  <a:schemeClr val="tx1"/>
                </a:solidFill>
                <a:latin typeface="Honeywell Sans" panose="020B0604020202020204" pitchFamily="34" charset="0"/>
              </a:defRPr>
            </a:lvl1pPr>
            <a:lvl2pPr marL="742950" indent="-285750">
              <a:defRPr>
                <a:solidFill>
                  <a:schemeClr val="tx1"/>
                </a:solidFill>
                <a:latin typeface="Honeywell Sans" panose="020B0604020202020204" pitchFamily="34" charset="0"/>
              </a:defRPr>
            </a:lvl2pPr>
            <a:lvl3pPr marL="1143000" indent="-228600">
              <a:defRPr>
                <a:solidFill>
                  <a:schemeClr val="tx1"/>
                </a:solidFill>
                <a:latin typeface="Honeywell Sans" panose="020B0604020202020204" pitchFamily="34" charset="0"/>
              </a:defRPr>
            </a:lvl3pPr>
            <a:lvl4pPr marL="1600200" indent="-228600">
              <a:defRPr>
                <a:solidFill>
                  <a:schemeClr val="tx1"/>
                </a:solidFill>
                <a:latin typeface="Honeywell Sans" panose="020B0604020202020204" pitchFamily="34" charset="0"/>
              </a:defRPr>
            </a:lvl4pPr>
            <a:lvl5pPr marL="2057400" indent="-228600">
              <a:defRPr>
                <a:solidFill>
                  <a:schemeClr val="tx1"/>
                </a:solidFill>
                <a:latin typeface="Honeywell Sans" panose="020B0604020202020204" pitchFamily="34" charset="0"/>
              </a:defRPr>
            </a:lvl5pPr>
            <a:lvl6pPr marL="2514600" indent="-228600" defTabSz="457200" fontAlgn="base">
              <a:spcBef>
                <a:spcPct val="0"/>
              </a:spcBef>
              <a:spcAft>
                <a:spcPct val="0"/>
              </a:spcAft>
              <a:defRPr>
                <a:solidFill>
                  <a:schemeClr val="tx1"/>
                </a:solidFill>
                <a:latin typeface="Honeywell Sans" panose="020B0604020202020204" pitchFamily="34" charset="0"/>
              </a:defRPr>
            </a:lvl6pPr>
            <a:lvl7pPr marL="2971800" indent="-228600" defTabSz="457200" fontAlgn="base">
              <a:spcBef>
                <a:spcPct val="0"/>
              </a:spcBef>
              <a:spcAft>
                <a:spcPct val="0"/>
              </a:spcAft>
              <a:defRPr>
                <a:solidFill>
                  <a:schemeClr val="tx1"/>
                </a:solidFill>
                <a:latin typeface="Honeywell Sans" panose="020B0604020202020204" pitchFamily="34" charset="0"/>
              </a:defRPr>
            </a:lvl7pPr>
            <a:lvl8pPr marL="3429000" indent="-228600" defTabSz="457200" fontAlgn="base">
              <a:spcBef>
                <a:spcPct val="0"/>
              </a:spcBef>
              <a:spcAft>
                <a:spcPct val="0"/>
              </a:spcAft>
              <a:defRPr>
                <a:solidFill>
                  <a:schemeClr val="tx1"/>
                </a:solidFill>
                <a:latin typeface="Honeywell Sans" panose="020B0604020202020204" pitchFamily="34" charset="0"/>
              </a:defRPr>
            </a:lvl8pPr>
            <a:lvl9pPr marL="3886200" indent="-228600" defTabSz="457200" fontAlgn="base">
              <a:spcBef>
                <a:spcPct val="0"/>
              </a:spcBef>
              <a:spcAft>
                <a:spcPct val="0"/>
              </a:spcAft>
              <a:defRPr>
                <a:solidFill>
                  <a:schemeClr val="tx1"/>
                </a:solidFill>
                <a:latin typeface="Honeywell Sans" panose="020B0604020202020204" pitchFamily="34" charset="0"/>
              </a:defRPr>
            </a:lvl9pPr>
          </a:lstStyle>
          <a:p>
            <a:pPr algn="r">
              <a:lnSpc>
                <a:spcPts val="690"/>
              </a:lnSpc>
            </a:pPr>
            <a:r>
              <a:rPr lang="en-US" sz="700" dirty="0">
                <a:solidFill>
                  <a:schemeClr val="accent6">
                    <a:lumMod val="50000"/>
                  </a:schemeClr>
                </a:solidFill>
                <a:latin typeface="Honeywell Sans" panose="02010503040101060203" pitchFamily="50" charset="0"/>
                <a:cs typeface="Honeywell Sans" pitchFamily="34" charset="0"/>
              </a:rPr>
              <a:t>The Department of Energy’s Kansas City National Security Campus is managed and operated by </a:t>
            </a:r>
            <a:r>
              <a:rPr lang="en-US" sz="700" dirty="0" err="1">
                <a:solidFill>
                  <a:schemeClr val="accent6">
                    <a:lumMod val="50000"/>
                  </a:schemeClr>
                </a:solidFill>
                <a:latin typeface="Honeywell Sans" panose="02010503040101060203" pitchFamily="50" charset="0"/>
                <a:cs typeface="Honeywell Sans" pitchFamily="34" charset="0"/>
              </a:rPr>
              <a:t>KCNSCFederal</a:t>
            </a:r>
            <a:r>
              <a:rPr lang="en-US" sz="700" dirty="0">
                <a:solidFill>
                  <a:schemeClr val="accent6">
                    <a:lumMod val="50000"/>
                  </a:schemeClr>
                </a:solidFill>
                <a:latin typeface="Honeywell Sans" panose="02010503040101060203" pitchFamily="50" charset="0"/>
                <a:cs typeface="Honeywell Sans" pitchFamily="34" charset="0"/>
              </a:rPr>
              <a:t> Manufacturing &amp; Technologies, LLC under contract number DE-NA0002839</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918055" y="6516989"/>
            <a:ext cx="773883" cy="184122"/>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34603" y="5588314"/>
            <a:ext cx="1544868" cy="1030276"/>
          </a:xfrm>
          <a:prstGeom prst="rect">
            <a:avLst/>
          </a:prstGeom>
        </p:spPr>
      </p:pic>
    </p:spTree>
    <p:extLst>
      <p:ext uri="{BB962C8B-B14F-4D97-AF65-F5344CB8AC3E}">
        <p14:creationId xmlns:p14="http://schemas.microsoft.com/office/powerpoint/2010/main" val="4095512775"/>
      </p:ext>
    </p:extLst>
  </p:cSld>
  <p:clrMapOvr>
    <a:masterClrMapping/>
  </p:clrMapOvr>
  <p:extLst>
    <p:ext uri="{DCECCB84-F9BA-43D5-87BE-67443E8EF086}">
      <p15:sldGuideLst xmlns:p15="http://schemas.microsoft.com/office/powerpoint/2012/main">
        <p15:guide id="1" pos="5592">
          <p15:clr>
            <a:srgbClr val="FBAE40"/>
          </p15:clr>
        </p15:guide>
        <p15:guide id="2" orient="horz" pos="321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 Navy Hex">
    <p:bg>
      <p:bgPr>
        <a:blipFill dpi="0" rotWithShape="1">
          <a:blip r:embed="rId2" cstate="print">
            <a:lum/>
            <a:extLst>
              <a:ext uri="{28A0092B-C50C-407E-A947-70E740481C1C}">
                <a14:useLocalDpi xmlns:a14="http://schemas.microsoft.com/office/drawing/2010/main"/>
              </a:ext>
            </a:extLst>
          </a:blip>
          <a:srcRect/>
          <a:stretch>
            <a:fillRect t="-17000" b="-17000"/>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C9446BA-0FD3-4FFF-B220-7298D3F88A4C}"/>
              </a:ext>
            </a:extLst>
          </p:cNvPr>
          <p:cNvSpPr>
            <a:spLocks noGrp="1"/>
          </p:cNvSpPr>
          <p:nvPr>
            <p:ph type="sldNum" sz="quarter" idx="12"/>
          </p:nvPr>
        </p:nvSpPr>
        <p:spPr>
          <a:xfrm>
            <a:off x="11199755" y="6480164"/>
            <a:ext cx="496945" cy="237617"/>
          </a:xfrm>
          <a:prstGeom prst="rect">
            <a:avLst/>
          </a:prstGeom>
        </p:spPr>
        <p:txBody>
          <a:bodyPr/>
          <a:lstStyle>
            <a:lvl1pPr>
              <a:defRPr>
                <a:solidFill>
                  <a:schemeClr val="bg1"/>
                </a:solidFill>
              </a:defRPr>
            </a:lvl1pPr>
          </a:lstStyle>
          <a:p>
            <a:fld id="{7B94EC18-1D2B-4535-B738-0E53AFE26620}" type="slidenum">
              <a:rPr lang="en-US" smtClean="0">
                <a:solidFill>
                  <a:prstClr val="white"/>
                </a:solidFill>
              </a:rPr>
              <a:pPr/>
              <a:t>‹#›</a:t>
            </a:fld>
            <a:endParaRPr lang="en-US" dirty="0">
              <a:solidFill>
                <a:prstClr val="white"/>
              </a:solidFill>
            </a:endParaRP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85818" y="6024992"/>
            <a:ext cx="1250835" cy="834186"/>
          </a:xfrm>
          <a:prstGeom prst="rect">
            <a:avLst/>
          </a:prstGeom>
        </p:spPr>
      </p:pic>
      <p:sp>
        <p:nvSpPr>
          <p:cNvPr id="7" name="Title 1">
            <a:extLst>
              <a:ext uri="{FF2B5EF4-FFF2-40B4-BE49-F238E27FC236}">
                <a16:creationId xmlns:a16="http://schemas.microsoft.com/office/drawing/2014/main" id="{05B4D9F8-D2F8-412B-8467-F3A1A6B4A5F0}"/>
              </a:ext>
            </a:extLst>
          </p:cNvPr>
          <p:cNvSpPr>
            <a:spLocks noGrp="1"/>
          </p:cNvSpPr>
          <p:nvPr>
            <p:ph type="title"/>
          </p:nvPr>
        </p:nvSpPr>
        <p:spPr>
          <a:xfrm>
            <a:off x="495300" y="0"/>
            <a:ext cx="8382000" cy="6132443"/>
          </a:xfrm>
        </p:spPr>
        <p:txBody>
          <a:bodyPr tIns="0" anchor="ctr" anchorCtr="0"/>
          <a:lstStyle>
            <a:lvl1pPr>
              <a:lnSpc>
                <a:spcPct val="80000"/>
              </a:lnSpc>
              <a:defRPr lang="en-US" sz="4400" b="0" kern="1200" cap="all" baseline="0" dirty="0">
                <a:solidFill>
                  <a:schemeClr val="bg1"/>
                </a:solidFill>
                <a:latin typeface="Honeywell Sans Black" panose="02010A03040101060203" pitchFamily="50" charset="0"/>
                <a:ea typeface="+mj-ea"/>
                <a:cs typeface="+mj-cs"/>
              </a:defRPr>
            </a:lvl1pPr>
          </a:lstStyle>
          <a:p>
            <a:r>
              <a:rPr lang="en-US"/>
              <a:t>Click to edit Master title style</a:t>
            </a:r>
            <a:endParaRPr lang="en-US" dirty="0"/>
          </a:p>
        </p:txBody>
      </p:sp>
      <p:sp>
        <p:nvSpPr>
          <p:cNvPr id="8" name="Footer Placeholder 4"/>
          <p:cNvSpPr>
            <a:spLocks noGrp="1"/>
          </p:cNvSpPr>
          <p:nvPr>
            <p:ph type="ftr" sz="quarter" idx="4294967295"/>
          </p:nvPr>
        </p:nvSpPr>
        <p:spPr>
          <a:xfrm>
            <a:off x="1319979" y="6470400"/>
            <a:ext cx="10073150" cy="387600"/>
          </a:xfrm>
          <a:prstGeom prst="rect">
            <a:avLst/>
          </a:prstGeom>
        </p:spPr>
        <p:txBody>
          <a:bodyPr vert="horz" lIns="0" tIns="45720" rIns="0" bIns="45720" rtlCol="0" anchor="ctr"/>
          <a:lstStyle>
            <a:lvl1pPr algn="ctr">
              <a:defRPr sz="700" b="1">
                <a:solidFill>
                  <a:schemeClr val="bg1"/>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3254182687"/>
      </p:ext>
    </p:extLst>
  </p:cSld>
  <p:clrMapOvr>
    <a:masterClrMapping/>
  </p:clrMapOvr>
  <p:extLst>
    <p:ext uri="{DCECCB84-F9BA-43D5-87BE-67443E8EF086}">
      <p15:sldGuideLst xmlns:p15="http://schemas.microsoft.com/office/powerpoint/2012/main">
        <p15:guide id="1" pos="559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 Gray Hex">
    <p:bg>
      <p:bgPr>
        <a:blipFill dpi="0" rotWithShape="1">
          <a:blip r:embed="rId2" cstate="print">
            <a:lum/>
            <a:extLst>
              <a:ext uri="{28A0092B-C50C-407E-A947-70E740481C1C}">
                <a14:useLocalDpi xmlns:a14="http://schemas.microsoft.com/office/drawing/2010/main"/>
              </a:ext>
            </a:extLst>
          </a:blip>
          <a:srcRect/>
          <a:stretch>
            <a:fillRect t="-10000" b="-10000"/>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C9446BA-0FD3-4FFF-B220-7298D3F88A4C}"/>
              </a:ext>
            </a:extLst>
          </p:cNvPr>
          <p:cNvSpPr>
            <a:spLocks noGrp="1"/>
          </p:cNvSpPr>
          <p:nvPr>
            <p:ph type="sldNum" sz="quarter" idx="12"/>
          </p:nvPr>
        </p:nvSpPr>
        <p:spPr>
          <a:xfrm>
            <a:off x="11199755" y="6480164"/>
            <a:ext cx="496945" cy="237617"/>
          </a:xfrm>
          <a:prstGeom prst="rect">
            <a:avLst/>
          </a:prstGeom>
        </p:spPr>
        <p:txBody>
          <a:bodyPr/>
          <a:lstStyle>
            <a:lvl1pPr>
              <a:defRPr>
                <a:solidFill>
                  <a:schemeClr val="tx1"/>
                </a:solidFill>
              </a:defRPr>
            </a:lvl1pPr>
          </a:lstStyle>
          <a:p>
            <a:fld id="{7B94EC18-1D2B-4535-B738-0E53AFE26620}" type="slidenum">
              <a:rPr lang="en-US" smtClean="0">
                <a:solidFill>
                  <a:srgbClr val="032752"/>
                </a:solidFill>
              </a:rPr>
              <a:pPr/>
              <a:t>‹#›</a:t>
            </a:fld>
            <a:endParaRPr lang="en-US" dirty="0">
              <a:solidFill>
                <a:srgbClr val="032752"/>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85818" y="6024992"/>
            <a:ext cx="1250835" cy="834185"/>
          </a:xfrm>
          <a:prstGeom prst="rect">
            <a:avLst/>
          </a:prstGeom>
        </p:spPr>
      </p:pic>
      <p:sp>
        <p:nvSpPr>
          <p:cNvPr id="7" name="Title 1">
            <a:extLst>
              <a:ext uri="{FF2B5EF4-FFF2-40B4-BE49-F238E27FC236}">
                <a16:creationId xmlns:a16="http://schemas.microsoft.com/office/drawing/2014/main" id="{05B4D9F8-D2F8-412B-8467-F3A1A6B4A5F0}"/>
              </a:ext>
            </a:extLst>
          </p:cNvPr>
          <p:cNvSpPr>
            <a:spLocks noGrp="1"/>
          </p:cNvSpPr>
          <p:nvPr>
            <p:ph type="title"/>
          </p:nvPr>
        </p:nvSpPr>
        <p:spPr>
          <a:xfrm>
            <a:off x="495300" y="0"/>
            <a:ext cx="8382000" cy="6132443"/>
          </a:xfrm>
        </p:spPr>
        <p:txBody>
          <a:bodyPr tIns="0" anchor="ctr" anchorCtr="0"/>
          <a:lstStyle>
            <a:lvl1pPr>
              <a:lnSpc>
                <a:spcPct val="80000"/>
              </a:lnSpc>
              <a:defRPr lang="en-US" sz="4400" b="0" kern="1200" cap="all" baseline="0" dirty="0">
                <a:solidFill>
                  <a:schemeClr val="tx1"/>
                </a:solidFill>
                <a:latin typeface="Honeywell Sans Black" panose="02010A03040101060203" pitchFamily="50" charset="0"/>
                <a:ea typeface="+mj-ea"/>
                <a:cs typeface="+mj-cs"/>
              </a:defRPr>
            </a:lvl1pPr>
          </a:lstStyle>
          <a:p>
            <a:r>
              <a:rPr lang="en-US"/>
              <a:t>Click to edit Master title style</a:t>
            </a:r>
            <a:endParaRPr lang="en-US" dirty="0"/>
          </a:p>
        </p:txBody>
      </p:sp>
      <p:sp>
        <p:nvSpPr>
          <p:cNvPr id="9" name="Footer Placeholder 4"/>
          <p:cNvSpPr>
            <a:spLocks noGrp="1"/>
          </p:cNvSpPr>
          <p:nvPr>
            <p:ph type="ftr" sz="quarter" idx="4294967295"/>
          </p:nvPr>
        </p:nvSpPr>
        <p:spPr>
          <a:xfrm>
            <a:off x="1319979" y="6470400"/>
            <a:ext cx="10073150" cy="387600"/>
          </a:xfrm>
          <a:prstGeom prst="rect">
            <a:avLst/>
          </a:prstGeom>
        </p:spPr>
        <p:txBody>
          <a:bodyPr vert="horz" lIns="0" tIns="45720" rIns="0" bIns="45720" rtlCol="0" anchor="ctr"/>
          <a:lstStyle>
            <a:lvl1pPr algn="ctr">
              <a:defRPr sz="700" b="1">
                <a:solidFill>
                  <a:schemeClr val="bg1"/>
                </a:solidFill>
                <a:latin typeface="Honeywell Sans" panose="02010503040101060203" pitchFamily="50" charset="0"/>
              </a:defRPr>
            </a:lvl1pPr>
          </a:lstStyle>
          <a:p>
            <a:r>
              <a:rPr lang="en-US" dirty="0">
                <a:solidFill>
                  <a:schemeClr val="accent5"/>
                </a:solidFill>
              </a:rPr>
              <a:t>Legal marking, </a:t>
            </a:r>
            <a:r>
              <a:rPr lang="en-US" dirty="0" err="1">
                <a:solidFill>
                  <a:schemeClr val="accent5"/>
                </a:solidFill>
              </a:rPr>
              <a:t>KCNSCSans</a:t>
            </a:r>
            <a:r>
              <a:rPr lang="en-US" dirty="0">
                <a:solidFill>
                  <a:schemeClr val="accent5"/>
                </a:solidFill>
              </a:rPr>
              <a:t> bold 7pt</a:t>
            </a:r>
          </a:p>
        </p:txBody>
      </p:sp>
    </p:spTree>
    <p:extLst>
      <p:ext uri="{BB962C8B-B14F-4D97-AF65-F5344CB8AC3E}">
        <p14:creationId xmlns:p14="http://schemas.microsoft.com/office/powerpoint/2010/main" val="3935477911"/>
      </p:ext>
    </p:extLst>
  </p:cSld>
  <p:clrMapOvr>
    <a:masterClrMapping/>
  </p:clrMapOvr>
  <p:extLst>
    <p:ext uri="{DCECCB84-F9BA-43D5-87BE-67443E8EF086}">
      <p15:sldGuideLst xmlns:p15="http://schemas.microsoft.com/office/powerpoint/2012/main">
        <p15:guide id="1" orient="horz" pos="3072">
          <p15:clr>
            <a:srgbClr val="FBAE40"/>
          </p15:clr>
        </p15:guide>
        <p15:guide id="2" pos="559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39224" y="6489517"/>
            <a:ext cx="2695576" cy="365125"/>
          </a:xfrm>
          <a:prstGeom prst="rect">
            <a:avLst/>
          </a:prstGeom>
        </p:spPr>
        <p:txBody>
          <a:bodyPr vert="horz" lIns="0" tIns="45720" rIns="0" bIns="45720" rtlCol="0" anchor="ctr"/>
          <a:lstStyle>
            <a:lvl1pPr algn="r">
              <a:defRPr sz="900">
                <a:solidFill>
                  <a:schemeClr val="tx1">
                    <a:tint val="75000"/>
                  </a:schemeClr>
                </a:solidFill>
                <a:latin typeface="Honeywell Sans" panose="02010503040101060203" pitchFamily="50" charset="0"/>
              </a:defRPr>
            </a:lvl1pPr>
          </a:lstStyle>
          <a:p>
            <a:fld id="{768DE797-6C6C-4496-BE4F-DDA3B777EE72}" type="slidenum">
              <a:rPr lang="en-US" smtClean="0"/>
              <a:pPr/>
              <a:t>‹#›</a:t>
            </a:fld>
            <a:endParaRPr lang="en-US" dirty="0"/>
          </a:p>
        </p:txBody>
      </p:sp>
      <p:sp>
        <p:nvSpPr>
          <p:cNvPr id="8" name="Footer Placeholder 4"/>
          <p:cNvSpPr>
            <a:spLocks noGrp="1"/>
          </p:cNvSpPr>
          <p:nvPr>
            <p:ph type="ftr" sz="quarter" idx="3"/>
          </p:nvPr>
        </p:nvSpPr>
        <p:spPr>
          <a:xfrm>
            <a:off x="4038599" y="6470400"/>
            <a:ext cx="4114800" cy="387600"/>
          </a:xfrm>
          <a:prstGeom prst="rect">
            <a:avLst/>
          </a:prstGeom>
        </p:spPr>
        <p:txBody>
          <a:bodyPr vert="horz" lIns="0" tIns="45720" rIns="0" bIns="45720" rtlCol="0" anchor="ctr"/>
          <a:lstStyle>
            <a:lvl1pPr algn="ctr">
              <a:defRPr sz="700" b="1">
                <a:solidFill>
                  <a:schemeClr val="tx1">
                    <a:tint val="75000"/>
                  </a:schemeClr>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1232192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 | Content | Takeaw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457199" y="1123950"/>
            <a:ext cx="11277601" cy="4832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50F7696B-AED7-4649-B1BE-83104AF7ADDD}"/>
              </a:ext>
            </a:extLst>
          </p:cNvPr>
          <p:cNvSpPr>
            <a:spLocks noGrp="1" noChangeAspect="1"/>
          </p:cNvSpPr>
          <p:nvPr>
            <p:ph type="body" sz="quarter" idx="16" hasCustomPrompt="1"/>
          </p:nvPr>
        </p:nvSpPr>
        <p:spPr>
          <a:xfrm>
            <a:off x="-1" y="6057900"/>
            <a:ext cx="12192000" cy="419099"/>
          </a:xfrm>
          <a:solidFill>
            <a:schemeClr val="accent1"/>
          </a:solidFill>
        </p:spPr>
        <p:txBody>
          <a:bodyPr lIns="228600" tIns="45720" rIns="228600" bIns="45720" anchor="ctr" anchorCtr="0">
            <a:noAutofit/>
          </a:bodyPr>
          <a:lstStyle>
            <a:lvl1pPr algn="ctr">
              <a:lnSpc>
                <a:spcPct val="90000"/>
              </a:lnSpc>
              <a:spcAft>
                <a:spcPts val="0"/>
              </a:spcAft>
              <a:defRPr sz="22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9" name="Slide Number Placeholder 5"/>
          <p:cNvSpPr>
            <a:spLocks noGrp="1"/>
          </p:cNvSpPr>
          <p:nvPr>
            <p:ph type="sldNum" sz="quarter" idx="4"/>
          </p:nvPr>
        </p:nvSpPr>
        <p:spPr>
          <a:xfrm>
            <a:off x="9039224" y="6489517"/>
            <a:ext cx="2695576" cy="365125"/>
          </a:xfrm>
          <a:prstGeom prst="rect">
            <a:avLst/>
          </a:prstGeom>
        </p:spPr>
        <p:txBody>
          <a:bodyPr vert="horz" lIns="0" tIns="45720" rIns="0" bIns="45720" rtlCol="0" anchor="ctr"/>
          <a:lstStyle>
            <a:lvl1pPr algn="r">
              <a:defRPr sz="900">
                <a:solidFill>
                  <a:schemeClr val="tx1">
                    <a:tint val="75000"/>
                  </a:schemeClr>
                </a:solidFill>
                <a:latin typeface="Honeywell Sans" panose="02010503040101060203" pitchFamily="50" charset="0"/>
              </a:defRPr>
            </a:lvl1pPr>
          </a:lstStyle>
          <a:p>
            <a:fld id="{768DE797-6C6C-4496-BE4F-DDA3B777EE72}" type="slidenum">
              <a:rPr lang="en-US" smtClean="0"/>
              <a:pPr/>
              <a:t>‹#›</a:t>
            </a:fld>
            <a:endParaRPr lang="en-US" dirty="0"/>
          </a:p>
        </p:txBody>
      </p:sp>
      <p:sp>
        <p:nvSpPr>
          <p:cNvPr id="8" name="Footer Placeholder 4"/>
          <p:cNvSpPr>
            <a:spLocks noGrp="1"/>
          </p:cNvSpPr>
          <p:nvPr>
            <p:ph type="ftr" sz="quarter" idx="3"/>
          </p:nvPr>
        </p:nvSpPr>
        <p:spPr>
          <a:xfrm>
            <a:off x="4038599" y="6470400"/>
            <a:ext cx="4114800" cy="387600"/>
          </a:xfrm>
          <a:prstGeom prst="rect">
            <a:avLst/>
          </a:prstGeom>
        </p:spPr>
        <p:txBody>
          <a:bodyPr vert="horz" lIns="0" tIns="45720" rIns="0" bIns="45720" rtlCol="0" anchor="ctr"/>
          <a:lstStyle>
            <a:lvl1pPr algn="ctr">
              <a:defRPr sz="700" b="1">
                <a:solidFill>
                  <a:schemeClr val="tx1">
                    <a:tint val="75000"/>
                  </a:schemeClr>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573010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457200" y="1104900"/>
            <a:ext cx="5524500" cy="5251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0300" y="1104900"/>
            <a:ext cx="55245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9039224" y="6489517"/>
            <a:ext cx="2695576" cy="365125"/>
          </a:xfrm>
          <a:prstGeom prst="rect">
            <a:avLst/>
          </a:prstGeom>
        </p:spPr>
        <p:txBody>
          <a:bodyPr vert="horz" lIns="0" tIns="45720" rIns="0" bIns="45720" rtlCol="0" anchor="ctr"/>
          <a:lstStyle>
            <a:lvl1pPr algn="r">
              <a:defRPr sz="900">
                <a:solidFill>
                  <a:schemeClr val="tx1">
                    <a:tint val="75000"/>
                  </a:schemeClr>
                </a:solidFill>
                <a:latin typeface="Honeywell Sans" panose="02010503040101060203" pitchFamily="50" charset="0"/>
              </a:defRPr>
            </a:lvl1pPr>
          </a:lstStyle>
          <a:p>
            <a:fld id="{768DE797-6C6C-4496-BE4F-DDA3B777EE72}" type="slidenum">
              <a:rPr lang="en-US" smtClean="0"/>
              <a:pPr/>
              <a:t>‹#›</a:t>
            </a:fld>
            <a:endParaRPr lang="en-US" dirty="0"/>
          </a:p>
        </p:txBody>
      </p:sp>
      <p:sp>
        <p:nvSpPr>
          <p:cNvPr id="7" name="Footer Placeholder 4"/>
          <p:cNvSpPr>
            <a:spLocks noGrp="1"/>
          </p:cNvSpPr>
          <p:nvPr>
            <p:ph type="ftr" sz="quarter" idx="3"/>
          </p:nvPr>
        </p:nvSpPr>
        <p:spPr>
          <a:xfrm>
            <a:off x="4038599" y="6470400"/>
            <a:ext cx="4114800" cy="387600"/>
          </a:xfrm>
          <a:prstGeom prst="rect">
            <a:avLst/>
          </a:prstGeom>
        </p:spPr>
        <p:txBody>
          <a:bodyPr vert="horz" lIns="0" tIns="45720" rIns="0" bIns="45720" rtlCol="0" anchor="ctr"/>
          <a:lstStyle>
            <a:lvl1pPr algn="ctr">
              <a:defRPr sz="700" b="1">
                <a:solidFill>
                  <a:schemeClr val="tx1">
                    <a:tint val="75000"/>
                  </a:schemeClr>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3111816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 Takeaw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457200" y="1104900"/>
            <a:ext cx="5524500" cy="48518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0300" y="1104900"/>
            <a:ext cx="5524500"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768DE797-6C6C-4496-BE4F-DDA3B777EE72}" type="slidenum">
              <a:rPr lang="en-US" smtClean="0"/>
              <a:t>‹#›</a:t>
            </a:fld>
            <a:endParaRPr lang="en-US" dirty="0"/>
          </a:p>
        </p:txBody>
      </p:sp>
      <p:sp>
        <p:nvSpPr>
          <p:cNvPr id="8" name="Text Placeholder 6">
            <a:extLst>
              <a:ext uri="{FF2B5EF4-FFF2-40B4-BE49-F238E27FC236}">
                <a16:creationId xmlns:a16="http://schemas.microsoft.com/office/drawing/2014/main" id="{50F7696B-AED7-4649-B1BE-83104AF7ADDD}"/>
              </a:ext>
            </a:extLst>
          </p:cNvPr>
          <p:cNvSpPr>
            <a:spLocks noGrp="1" noChangeAspect="1"/>
          </p:cNvSpPr>
          <p:nvPr>
            <p:ph type="body" sz="quarter" idx="16" hasCustomPrompt="1"/>
          </p:nvPr>
        </p:nvSpPr>
        <p:spPr>
          <a:xfrm>
            <a:off x="-1" y="6057900"/>
            <a:ext cx="12192000" cy="419099"/>
          </a:xfrm>
          <a:solidFill>
            <a:schemeClr val="accent1"/>
          </a:solidFill>
        </p:spPr>
        <p:txBody>
          <a:bodyPr lIns="228600" tIns="45720" rIns="228600" bIns="45720" anchor="ctr" anchorCtr="0">
            <a:noAutofit/>
          </a:bodyPr>
          <a:lstStyle>
            <a:lvl1pPr algn="ctr">
              <a:lnSpc>
                <a:spcPct val="90000"/>
              </a:lnSpc>
              <a:spcAft>
                <a:spcPts val="0"/>
              </a:spcAft>
              <a:defRPr sz="2200">
                <a:solidFill>
                  <a:schemeClr val="bg1"/>
                </a:solidFill>
              </a:defRPr>
            </a:lvl1pPr>
            <a:lvl2pPr>
              <a:defRPr sz="1400"/>
            </a:lvl2pPr>
            <a:lvl3pPr>
              <a:defRPr sz="1200"/>
            </a:lvl3pPr>
            <a:lvl4pPr>
              <a:defRPr sz="1100"/>
            </a:lvl4pPr>
            <a:lvl5pPr>
              <a:defRPr sz="1600"/>
            </a:lvl5pPr>
          </a:lstStyle>
          <a:p>
            <a:pPr lvl="0"/>
            <a:r>
              <a:rPr lang="en-US" dirty="0"/>
              <a:t>Key Takeaway Text</a:t>
            </a:r>
          </a:p>
        </p:txBody>
      </p:sp>
      <p:sp>
        <p:nvSpPr>
          <p:cNvPr id="9" name="Footer Placeholder 4"/>
          <p:cNvSpPr>
            <a:spLocks noGrp="1"/>
          </p:cNvSpPr>
          <p:nvPr>
            <p:ph type="ftr" sz="quarter" idx="3"/>
          </p:nvPr>
        </p:nvSpPr>
        <p:spPr>
          <a:xfrm>
            <a:off x="4038599" y="6470400"/>
            <a:ext cx="4114800" cy="387600"/>
          </a:xfrm>
          <a:prstGeom prst="rect">
            <a:avLst/>
          </a:prstGeom>
        </p:spPr>
        <p:txBody>
          <a:bodyPr vert="horz" lIns="0" tIns="45720" rIns="0" bIns="45720" rtlCol="0" anchor="ctr"/>
          <a:lstStyle>
            <a:lvl1pPr algn="ctr">
              <a:defRPr sz="700" b="1">
                <a:solidFill>
                  <a:schemeClr val="tx1">
                    <a:tint val="75000"/>
                  </a:schemeClr>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1344753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922270"/>
            <a:ext cx="12192000" cy="5548130"/>
          </a:xfrm>
          <a:prstGeom prst="rect">
            <a:avLst/>
          </a:prstGeom>
          <a:solidFill>
            <a:schemeClr val="bg1">
              <a:lumMod val="95000"/>
              <a:alpha val="70000"/>
            </a:schemeClr>
          </a:solidFill>
          <a:ln w="9525"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2" name="Title Placeholder 1"/>
          <p:cNvSpPr>
            <a:spLocks noGrp="1"/>
          </p:cNvSpPr>
          <p:nvPr>
            <p:ph type="title"/>
          </p:nvPr>
        </p:nvSpPr>
        <p:spPr>
          <a:xfrm>
            <a:off x="457199" y="457200"/>
            <a:ext cx="11277601" cy="464608"/>
          </a:xfrm>
          <a:prstGeom prst="rect">
            <a:avLst/>
          </a:prstGeom>
        </p:spPr>
        <p:txBody>
          <a:bodyPr vert="horz" lIns="0" tIns="45720" rIns="0" bIns="45720" rtlCol="0" anchor="ctr">
            <a:noAutofit/>
          </a:bodyPr>
          <a:lstStyle/>
          <a:p>
            <a:r>
              <a:rPr kumimoji="0" lang="en-US" sz="3200" b="0" i="0" u="none" strike="noStrike" kern="1200" cap="all" spc="0" normalizeH="0" baseline="0" noProof="0">
                <a:ln>
                  <a:noFill/>
                </a:ln>
                <a:solidFill>
                  <a:srgbClr val="032752"/>
                </a:solidFill>
                <a:effectLst/>
                <a:uLnTx/>
                <a:uFillTx/>
                <a:latin typeface="Honeywell Sans Black"/>
                <a:ea typeface="+mj-ea"/>
                <a:cs typeface="+mj-cs"/>
              </a:rPr>
              <a:t>Click to edit Master title style</a:t>
            </a:r>
            <a:endParaRPr lang="en-US" dirty="0"/>
          </a:p>
        </p:txBody>
      </p:sp>
      <p:sp>
        <p:nvSpPr>
          <p:cNvPr id="3" name="Text Placeholder 2"/>
          <p:cNvSpPr>
            <a:spLocks noGrp="1"/>
          </p:cNvSpPr>
          <p:nvPr>
            <p:ph type="body" idx="1"/>
          </p:nvPr>
        </p:nvSpPr>
        <p:spPr>
          <a:xfrm>
            <a:off x="457199" y="1123950"/>
            <a:ext cx="11277601" cy="523875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9039224" y="6489517"/>
            <a:ext cx="2695576" cy="365125"/>
          </a:xfrm>
          <a:prstGeom prst="rect">
            <a:avLst/>
          </a:prstGeom>
        </p:spPr>
        <p:txBody>
          <a:bodyPr vert="horz" lIns="0" tIns="45720" rIns="0" bIns="45720" rtlCol="0" anchor="ctr"/>
          <a:lstStyle>
            <a:lvl1pPr algn="r">
              <a:defRPr sz="900">
                <a:solidFill>
                  <a:schemeClr val="tx1">
                    <a:tint val="75000"/>
                  </a:schemeClr>
                </a:solidFill>
                <a:latin typeface="Honeywell Sans" panose="02010503040101060203" pitchFamily="50" charset="0"/>
              </a:defRPr>
            </a:lvl1pPr>
          </a:lstStyle>
          <a:p>
            <a:fld id="{768DE797-6C6C-4496-BE4F-DDA3B777EE72}" type="slidenum">
              <a:rPr lang="en-US" smtClean="0"/>
              <a:pPr/>
              <a:t>‹#›</a:t>
            </a:fld>
            <a:endParaRPr lang="en-US" dirty="0"/>
          </a:p>
        </p:txBody>
      </p:sp>
      <p:sp>
        <p:nvSpPr>
          <p:cNvPr id="5" name="Footer Placeholder 4"/>
          <p:cNvSpPr>
            <a:spLocks noGrp="1"/>
          </p:cNvSpPr>
          <p:nvPr>
            <p:ph type="ftr" sz="quarter" idx="3"/>
          </p:nvPr>
        </p:nvSpPr>
        <p:spPr>
          <a:xfrm>
            <a:off x="4038599" y="6470400"/>
            <a:ext cx="4114800" cy="387600"/>
          </a:xfrm>
          <a:prstGeom prst="rect">
            <a:avLst/>
          </a:prstGeom>
        </p:spPr>
        <p:txBody>
          <a:bodyPr vert="horz" lIns="0" tIns="45720" rIns="0" bIns="45720" rtlCol="0" anchor="ctr"/>
          <a:lstStyle>
            <a:lvl1pPr algn="ctr">
              <a:defRPr sz="700" b="1">
                <a:solidFill>
                  <a:schemeClr val="tx1">
                    <a:tint val="75000"/>
                  </a:schemeClr>
                </a:solidFill>
                <a:latin typeface="Honeywell Sans" panose="02010503040101060203" pitchFamily="50" charset="0"/>
              </a:defRPr>
            </a:lvl1pPr>
          </a:lstStyle>
          <a:p>
            <a:r>
              <a:rPr lang="en-US" dirty="0"/>
              <a:t>Legal marking, </a:t>
            </a:r>
            <a:r>
              <a:rPr lang="en-US" dirty="0" err="1"/>
              <a:t>KCNSCSans</a:t>
            </a:r>
            <a:r>
              <a:rPr lang="en-US" dirty="0"/>
              <a:t> bold 7pt</a:t>
            </a:r>
          </a:p>
        </p:txBody>
      </p:sp>
    </p:spTree>
    <p:extLst>
      <p:ext uri="{BB962C8B-B14F-4D97-AF65-F5344CB8AC3E}">
        <p14:creationId xmlns:p14="http://schemas.microsoft.com/office/powerpoint/2010/main" val="372988790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89" r:id="rId3"/>
    <p:sldLayoutId id="2147483672" r:id="rId4"/>
    <p:sldLayoutId id="2147483674" r:id="rId5"/>
    <p:sldLayoutId id="2147483650" r:id="rId6"/>
    <p:sldLayoutId id="2147483660" r:id="rId7"/>
    <p:sldLayoutId id="2147483652" r:id="rId8"/>
    <p:sldLayoutId id="2147483661" r:id="rId9"/>
    <p:sldLayoutId id="2147483663" r:id="rId10"/>
    <p:sldLayoutId id="2147483664" r:id="rId11"/>
    <p:sldLayoutId id="2147483666" r:id="rId12"/>
    <p:sldLayoutId id="2147483665" r:id="rId13"/>
    <p:sldLayoutId id="2147483654" r:id="rId14"/>
    <p:sldLayoutId id="2147483662" r:id="rId15"/>
    <p:sldLayoutId id="2147483691" r:id="rId16"/>
    <p:sldLayoutId id="2147483692" r:id="rId17"/>
    <p:sldLayoutId id="2147483693" r:id="rId18"/>
    <p:sldLayoutId id="2147483694" r:id="rId19"/>
    <p:sldLayoutId id="2147483695" r:id="rId20"/>
    <p:sldLayoutId id="2147483696" r:id="rId21"/>
  </p:sldLayoutIdLst>
  <p:hf hdr="0" dt="0"/>
  <p:txStyles>
    <p:titleStyle>
      <a:lvl1pPr algn="l" defTabSz="914400" rtl="0" eaLnBrk="1" latinLnBrk="0" hangingPunct="1">
        <a:lnSpc>
          <a:spcPct val="90000"/>
        </a:lnSpc>
        <a:spcBef>
          <a:spcPct val="0"/>
        </a:spcBef>
        <a:buNone/>
        <a:defRPr sz="3200" kern="1200" cap="none">
          <a:solidFill>
            <a:schemeClr val="tx1"/>
          </a:solidFill>
          <a:latin typeface="Honeywell Sans Black" panose="02010A03040101060203" pitchFamily="50" charset="0"/>
          <a:ea typeface="+mj-ea"/>
          <a:cs typeface="+mj-cs"/>
        </a:defRPr>
      </a:lvl1pPr>
    </p:titleStyle>
    <p:bodyStyle>
      <a:lvl1pPr marL="228600" indent="-228600" algn="l" defTabSz="914400" rtl="0" eaLnBrk="1" latinLnBrk="0" hangingPunct="1">
        <a:lnSpc>
          <a:spcPct val="90000"/>
        </a:lnSpc>
        <a:spcBef>
          <a:spcPts val="1000"/>
        </a:spcBef>
        <a:spcAft>
          <a:spcPts val="800"/>
        </a:spcAft>
        <a:buClr>
          <a:schemeClr val="tx2"/>
        </a:buClr>
        <a:buFont typeface="Honeywell Sans" panose="02010503040101060203" pitchFamily="50" charset="0"/>
        <a:buChar char="•"/>
        <a:defRPr sz="2400" b="1" kern="1200">
          <a:solidFill>
            <a:schemeClr val="tx1"/>
          </a:solidFill>
          <a:latin typeface="Honeywell Sans" panose="02010503040101060203" pitchFamily="50" charset="0"/>
          <a:ea typeface="+mn-ea"/>
          <a:cs typeface="+mn-cs"/>
        </a:defRPr>
      </a:lvl1pPr>
      <a:lvl2pPr marL="457200" indent="-228600" algn="l" defTabSz="914400" rtl="0" eaLnBrk="1" latinLnBrk="0" hangingPunct="1">
        <a:lnSpc>
          <a:spcPct val="90000"/>
        </a:lnSpc>
        <a:spcBef>
          <a:spcPts val="0"/>
        </a:spcBef>
        <a:spcAft>
          <a:spcPts val="800"/>
        </a:spcAft>
        <a:buClr>
          <a:schemeClr val="accent6">
            <a:lumMod val="75000"/>
          </a:schemeClr>
        </a:buClr>
        <a:buFont typeface="Arial" panose="020B0604020202020204" pitchFamily="34" charset="0"/>
        <a:buChar char="‒"/>
        <a:defRPr sz="2200" kern="1200">
          <a:solidFill>
            <a:schemeClr val="tx1"/>
          </a:solidFill>
          <a:latin typeface="Honeywell Sans" panose="02010503040101060203" pitchFamily="50" charset="0"/>
          <a:ea typeface="+mn-ea"/>
          <a:cs typeface="+mn-cs"/>
        </a:defRPr>
      </a:lvl2pPr>
      <a:lvl3pPr marL="685800" indent="-228600" algn="l" defTabSz="914400" rtl="0" eaLnBrk="1" latinLnBrk="0" hangingPunct="1">
        <a:lnSpc>
          <a:spcPct val="90000"/>
        </a:lnSpc>
        <a:spcBef>
          <a:spcPts val="0"/>
        </a:spcBef>
        <a:spcAft>
          <a:spcPts val="800"/>
        </a:spcAft>
        <a:buClr>
          <a:srgbClr val="7294AE"/>
        </a:buClr>
        <a:buFont typeface="Arial" panose="020B0604020202020204" pitchFamily="34" charset="0"/>
        <a:buChar char="•"/>
        <a:defRPr sz="1800" kern="1200">
          <a:solidFill>
            <a:schemeClr val="tx1"/>
          </a:solidFill>
          <a:latin typeface="Honeywell Sans" panose="02010503040101060203" pitchFamily="50" charset="0"/>
          <a:ea typeface="+mn-ea"/>
          <a:cs typeface="+mn-cs"/>
        </a:defRPr>
      </a:lvl3pPr>
      <a:lvl4pPr marL="914400" indent="-228600" algn="l" defTabSz="914400" rtl="0" eaLnBrk="1" latinLnBrk="0" hangingPunct="1">
        <a:lnSpc>
          <a:spcPct val="90000"/>
        </a:lnSpc>
        <a:spcBef>
          <a:spcPts val="0"/>
        </a:spcBef>
        <a:spcAft>
          <a:spcPts val="800"/>
        </a:spcAft>
        <a:buClr>
          <a:schemeClr val="bg1">
            <a:lumMod val="75000"/>
          </a:schemeClr>
        </a:buClr>
        <a:buFont typeface="Arial" panose="020B0604020202020204" pitchFamily="34" charset="0"/>
        <a:buChar char="‒"/>
        <a:defRPr sz="1600" kern="1200">
          <a:solidFill>
            <a:schemeClr val="tx1"/>
          </a:solidFill>
          <a:latin typeface="Honeywell Sans" panose="02010503040101060203" pitchFamily="50" charset="0"/>
          <a:ea typeface="+mn-ea"/>
          <a:cs typeface="+mn-cs"/>
        </a:defRPr>
      </a:lvl4pPr>
      <a:lvl5pPr marL="1143000" indent="-228600" algn="l" defTabSz="914400" rtl="0" eaLnBrk="1" latinLnBrk="0" hangingPunct="1">
        <a:lnSpc>
          <a:spcPct val="90000"/>
        </a:lnSpc>
        <a:spcBef>
          <a:spcPts val="0"/>
        </a:spcBef>
        <a:spcAft>
          <a:spcPts val="800"/>
        </a:spcAft>
        <a:buClr>
          <a:schemeClr val="accent1">
            <a:lumMod val="60000"/>
            <a:lumOff val="40000"/>
          </a:schemeClr>
        </a:buClr>
        <a:buFont typeface="Arial" panose="020B0604020202020204" pitchFamily="34" charset="0"/>
        <a:buChar char="•"/>
        <a:defRPr sz="1400" kern="1200">
          <a:solidFill>
            <a:schemeClr val="tx1"/>
          </a:solidFill>
          <a:latin typeface="Honeywell Sans" panose="02010503040101060203"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7392" userDrawn="1">
          <p15:clr>
            <a:srgbClr val="F26B43"/>
          </p15:clr>
        </p15:guide>
        <p15:guide id="3" pos="288" userDrawn="1">
          <p15:clr>
            <a:srgbClr val="F26B43"/>
          </p15:clr>
        </p15:guide>
        <p15:guide id="4" orient="horz" pos="696" userDrawn="1">
          <p15:clr>
            <a:srgbClr val="F26B43"/>
          </p15:clr>
        </p15:guide>
        <p15:guide id="5" orient="horz" pos="4008" userDrawn="1">
          <p15:clr>
            <a:srgbClr val="F26B43"/>
          </p15:clr>
        </p15:guide>
        <p15:guide id="6" pos="3768" userDrawn="1">
          <p15:clr>
            <a:srgbClr val="F26B43"/>
          </p15:clr>
        </p15:guide>
        <p15:guide id="7" pos="391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hyperlink" Target="https://www.directives.doe.gov/directives-documents/400-series/0442.2-BOrder-chg1-pgchg/@@images/file"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hyperlink" Target="https://www.energy.gov/ehss/doe-differing-professional-opinions"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mailto:HSE@kcnsc.doe.gov" TargetMode="Externa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62134" y="584077"/>
            <a:ext cx="7486650" cy="2019300"/>
          </a:xfrm>
        </p:spPr>
        <p:txBody>
          <a:bodyPr/>
          <a:lstStyle/>
          <a:p>
            <a:r>
              <a:rPr lang="en-US" dirty="0"/>
              <a:t>KCNSC Subcontractor </a:t>
            </a:r>
            <a:br>
              <a:rPr lang="en-US" dirty="0"/>
            </a:br>
            <a:r>
              <a:rPr lang="en-US" dirty="0"/>
              <a:t>HS&amp;E and Security Site Orientation</a:t>
            </a:r>
            <a:br>
              <a:rPr lang="en-US" dirty="0"/>
            </a:br>
            <a:endParaRPr lang="en-US" dirty="0"/>
          </a:p>
        </p:txBody>
      </p:sp>
      <p:sp>
        <p:nvSpPr>
          <p:cNvPr id="5" name="Subtitle 4"/>
          <p:cNvSpPr>
            <a:spLocks noGrp="1"/>
          </p:cNvSpPr>
          <p:nvPr>
            <p:ph type="subTitle" idx="1"/>
          </p:nvPr>
        </p:nvSpPr>
        <p:spPr>
          <a:xfrm>
            <a:off x="438150" y="2436551"/>
            <a:ext cx="5600700" cy="892017"/>
          </a:xfrm>
        </p:spPr>
        <p:txBody>
          <a:bodyPr/>
          <a:lstStyle/>
          <a:p>
            <a:pPr>
              <a:spcBef>
                <a:spcPts val="0"/>
              </a:spcBef>
            </a:pPr>
            <a:r>
              <a:rPr lang="en-US" dirty="0"/>
              <a:t>Trae Q L Venerable</a:t>
            </a:r>
          </a:p>
          <a:p>
            <a:pPr>
              <a:spcBef>
                <a:spcPts val="0"/>
              </a:spcBef>
            </a:pPr>
            <a:r>
              <a:rPr lang="en-US" dirty="0">
                <a:latin typeface="Honeywell Sans" panose="02010503040101060203" pitchFamily="50" charset="0"/>
              </a:rPr>
              <a:t>HS&amp;E Engineer</a:t>
            </a:r>
          </a:p>
          <a:p>
            <a:pPr>
              <a:spcBef>
                <a:spcPts val="0"/>
              </a:spcBef>
            </a:pPr>
            <a:r>
              <a:rPr lang="en-US" dirty="0">
                <a:latin typeface="Honeywell Sans" panose="02010503040101060203" pitchFamily="50" charset="0"/>
              </a:rPr>
              <a:t>Construction Safety Engineer</a:t>
            </a:r>
          </a:p>
        </p:txBody>
      </p:sp>
      <p:sp>
        <p:nvSpPr>
          <p:cNvPr id="7" name="Footer Placeholder 4">
            <a:extLst>
              <a:ext uri="{FF2B5EF4-FFF2-40B4-BE49-F238E27FC236}">
                <a16:creationId xmlns:a16="http://schemas.microsoft.com/office/drawing/2014/main" id="{9C9C61BD-1A56-4C96-8300-B2F24AEB8A0E}"/>
              </a:ext>
            </a:extLst>
          </p:cNvPr>
          <p:cNvSpPr txBox="1">
            <a:spLocks/>
          </p:cNvSpPr>
          <p:nvPr/>
        </p:nvSpPr>
        <p:spPr>
          <a:xfrm>
            <a:off x="495299" y="6480164"/>
            <a:ext cx="2743201" cy="237617"/>
          </a:xfrm>
          <a:prstGeom prst="rect">
            <a:avLst/>
          </a:prstGeom>
        </p:spPr>
        <p:txBody>
          <a:bodyPr vert="horz" lIns="0" tIns="0" rIns="0" bIns="0" rtlCol="0" anchor="b">
            <a:noAutofit/>
          </a:bodyPr>
          <a:lstStyle>
            <a:defPPr>
              <a:defRPr lang="en-US"/>
            </a:defPPr>
            <a:lvl1pPr marL="0" algn="l" defTabSz="914400" rtl="0" eaLnBrk="1" latinLnBrk="0" hangingPunct="1">
              <a:defRPr lang="en-US" sz="800" kern="1200" smtClean="0">
                <a:solidFill>
                  <a:schemeClr val="accent3"/>
                </a:solidFill>
                <a:latin typeface="+mn-lt"/>
                <a:ea typeface="+mn-ea"/>
                <a:cs typeface="Honeywell Sans"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690"/>
              </a:lnSpc>
              <a:spcBef>
                <a:spcPts val="300"/>
              </a:spcBef>
              <a:defRPr/>
            </a:pPr>
            <a:r>
              <a:rPr lang="en-US" sz="900" b="1" dirty="0">
                <a:solidFill>
                  <a:schemeClr val="bg1"/>
                </a:solidFill>
              </a:rPr>
              <a:t>NSC-614-6792 Unclassified Unlimited Release</a:t>
            </a:r>
          </a:p>
        </p:txBody>
      </p:sp>
      <p:sp>
        <p:nvSpPr>
          <p:cNvPr id="3" name="TextBox 2">
            <a:extLst>
              <a:ext uri="{FF2B5EF4-FFF2-40B4-BE49-F238E27FC236}">
                <a16:creationId xmlns:a16="http://schemas.microsoft.com/office/drawing/2014/main" id="{5D7D280C-0770-30C8-5053-F65B2DC8878E}"/>
              </a:ext>
            </a:extLst>
          </p:cNvPr>
          <p:cNvSpPr txBox="1"/>
          <p:nvPr/>
        </p:nvSpPr>
        <p:spPr>
          <a:xfrm>
            <a:off x="362134" y="3160101"/>
            <a:ext cx="6094520" cy="369332"/>
          </a:xfrm>
          <a:prstGeom prst="rect">
            <a:avLst/>
          </a:prstGeom>
          <a:noFill/>
        </p:spPr>
        <p:txBody>
          <a:bodyPr wrap="square">
            <a:spAutoFit/>
          </a:bodyPr>
          <a:lstStyle/>
          <a:p>
            <a:fld id="{98D98079-4ACD-4006-AD66-82D2AA44EF90}" type="datetime4">
              <a:rPr lang="en-US" smtClean="0">
                <a:solidFill>
                  <a:schemeClr val="bg1"/>
                </a:solidFill>
              </a:rPr>
              <a:pPr/>
              <a:t>August 12, 2025</a:t>
            </a:fld>
            <a:endParaRPr lang="en-US" dirty="0">
              <a:solidFill>
                <a:schemeClr val="bg1"/>
              </a:solidFill>
            </a:endParaRPr>
          </a:p>
        </p:txBody>
      </p:sp>
    </p:spTree>
    <p:extLst>
      <p:ext uri="{BB962C8B-B14F-4D97-AF65-F5344CB8AC3E}">
        <p14:creationId xmlns:p14="http://schemas.microsoft.com/office/powerpoint/2010/main" val="4176774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82875"/>
            <a:ext cx="10669812" cy="373531"/>
          </a:xfrm>
        </p:spPr>
        <p:txBody>
          <a:bodyPr/>
          <a:lstStyle/>
          <a:p>
            <a:pPr algn="ctr"/>
            <a:r>
              <a:rPr lang="en-US" altLang="en-US" sz="4270" b="1" dirty="0">
                <a:solidFill>
                  <a:prstClr val="black"/>
                </a:solidFill>
                <a:latin typeface="Honeywell Sans" panose="02010503040101060203" pitchFamily="50" charset="0"/>
              </a:rPr>
              <a:t>Emergency Information</a:t>
            </a:r>
            <a:endParaRPr lang="en-US" sz="4270" b="1" dirty="0">
              <a:latin typeface="Honeywell Sans" panose="02010503040101060203" pitchFamily="50" charset="0"/>
            </a:endParaRPr>
          </a:p>
        </p:txBody>
      </p:sp>
      <p:sp>
        <p:nvSpPr>
          <p:cNvPr id="3" name="Text Placeholder 2"/>
          <p:cNvSpPr>
            <a:spLocks noGrp="1"/>
          </p:cNvSpPr>
          <p:nvPr>
            <p:ph type="body" sz="quarter" idx="10"/>
          </p:nvPr>
        </p:nvSpPr>
        <p:spPr>
          <a:xfrm>
            <a:off x="685800" y="1193800"/>
            <a:ext cx="10670117" cy="4572000"/>
          </a:xfrm>
        </p:spPr>
        <p:txBody>
          <a:bodyPr/>
          <a:lstStyle/>
          <a:p>
            <a:pPr marL="0" indent="-450839" defTabSz="1219170" fontAlgn="base">
              <a:lnSpc>
                <a:spcPct val="100000"/>
              </a:lnSpc>
              <a:spcAft>
                <a:spcPct val="0"/>
              </a:spcAft>
              <a:buClrTx/>
            </a:pPr>
            <a:r>
              <a:rPr lang="en-US" altLang="en-US" sz="3200" b="0" kern="0" dirty="0">
                <a:solidFill>
                  <a:prstClr val="black"/>
                </a:solidFill>
              </a:rPr>
              <a:t>KCNSC Emergency phone number is 911 at the KCNSC Bott’s Campus, Buildings 20 and 23.  </a:t>
            </a:r>
          </a:p>
          <a:p>
            <a:pPr marL="450839" indent="-450839" defTabSz="1219170" fontAlgn="base">
              <a:lnSpc>
                <a:spcPct val="100000"/>
              </a:lnSpc>
              <a:spcAft>
                <a:spcPct val="0"/>
              </a:spcAft>
              <a:buClrTx/>
              <a:buFontTx/>
              <a:buChar char="•"/>
            </a:pPr>
            <a:r>
              <a:rPr lang="en-US" altLang="en-US" sz="3200" b="0" kern="0" dirty="0">
                <a:solidFill>
                  <a:prstClr val="black"/>
                </a:solidFill>
              </a:rPr>
              <a:t>This is a direct line to KCNSC Security.</a:t>
            </a:r>
          </a:p>
          <a:p>
            <a:pPr marL="450839" indent="-450839" defTabSz="1219170" fontAlgn="base">
              <a:lnSpc>
                <a:spcPct val="100000"/>
              </a:lnSpc>
              <a:spcAft>
                <a:spcPct val="0"/>
              </a:spcAft>
              <a:buClrTx/>
              <a:buFontTx/>
              <a:buChar char="•"/>
            </a:pPr>
            <a:r>
              <a:rPr lang="en-US" altLang="en-US" sz="3200" b="0" kern="0" dirty="0">
                <a:solidFill>
                  <a:prstClr val="black"/>
                </a:solidFill>
              </a:rPr>
              <a:t>Use for any medical, fire, or other emergency situation.</a:t>
            </a:r>
          </a:p>
          <a:p>
            <a:pPr marL="450839" indent="-450839" defTabSz="1219170" fontAlgn="base">
              <a:lnSpc>
                <a:spcPct val="100000"/>
              </a:lnSpc>
              <a:spcAft>
                <a:spcPct val="0"/>
              </a:spcAft>
              <a:buClrTx/>
              <a:buFontTx/>
              <a:buChar char="•"/>
            </a:pPr>
            <a:r>
              <a:rPr lang="en-US" altLang="en-US" sz="3200" b="0" kern="0" dirty="0">
                <a:solidFill>
                  <a:prstClr val="black"/>
                </a:solidFill>
              </a:rPr>
              <a:t>KCNSC Security will contact local fire and ambulance, if required.</a:t>
            </a:r>
          </a:p>
          <a:p>
            <a:pPr marL="450839" indent="-450839" defTabSz="1219170" fontAlgn="base">
              <a:lnSpc>
                <a:spcPct val="100000"/>
              </a:lnSpc>
              <a:spcAft>
                <a:spcPct val="0"/>
              </a:spcAft>
              <a:buClrTx/>
              <a:buFontTx/>
              <a:buChar char="•"/>
            </a:pPr>
            <a:r>
              <a:rPr lang="en-US" altLang="en-US" sz="3200" b="0" kern="0" dirty="0">
                <a:solidFill>
                  <a:prstClr val="black"/>
                </a:solidFill>
              </a:rPr>
              <a:t>Lines are manned 24 hours a day, 7 days a week.</a:t>
            </a:r>
          </a:p>
          <a:p>
            <a:pPr marL="0" indent="0"/>
            <a:endParaRPr lang="en-US" dirty="0"/>
          </a:p>
        </p:txBody>
      </p:sp>
      <p:sp>
        <p:nvSpPr>
          <p:cNvPr id="5" name="TextBox 4"/>
          <p:cNvSpPr txBox="1"/>
          <p:nvPr/>
        </p:nvSpPr>
        <p:spPr>
          <a:xfrm>
            <a:off x="3149600" y="6575125"/>
            <a:ext cx="58928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4933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82875"/>
            <a:ext cx="10669812" cy="373531"/>
          </a:xfrm>
        </p:spPr>
        <p:txBody>
          <a:bodyPr/>
          <a:lstStyle/>
          <a:p>
            <a:pPr algn="ctr"/>
            <a:r>
              <a:rPr lang="en-US" altLang="en-US" b="1" dirty="0">
                <a:solidFill>
                  <a:prstClr val="black"/>
                </a:solidFill>
                <a:latin typeface="Honeywell Sans" panose="02010503040101060203" pitchFamily="50" charset="0"/>
              </a:rPr>
              <a:t>Emergency Information Cont.’</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93800"/>
            <a:ext cx="10670117" cy="4572000"/>
          </a:xfrm>
        </p:spPr>
        <p:txBody>
          <a:bodyPr>
            <a:normAutofit lnSpcReduction="10000"/>
          </a:bodyPr>
          <a:lstStyle/>
          <a:p>
            <a:pPr marL="0" indent="-450839" defTabSz="1219170" fontAlgn="base">
              <a:lnSpc>
                <a:spcPct val="100000"/>
              </a:lnSpc>
              <a:spcAft>
                <a:spcPct val="0"/>
              </a:spcAft>
              <a:buClrTx/>
            </a:pPr>
            <a:r>
              <a:rPr lang="en-US" altLang="en-US" sz="3200" b="0" kern="0" dirty="0">
                <a:solidFill>
                  <a:prstClr val="black"/>
                </a:solidFill>
              </a:rPr>
              <a:t>The KCNSC’s emergency phone number at the KCNSC North and West Campuses  is 9_911.    </a:t>
            </a:r>
          </a:p>
          <a:p>
            <a:pPr marL="450839" indent="-450839" defTabSz="1219170" fontAlgn="base">
              <a:lnSpc>
                <a:spcPct val="100000"/>
              </a:lnSpc>
              <a:spcAft>
                <a:spcPct val="0"/>
              </a:spcAft>
              <a:buClrTx/>
              <a:buFontTx/>
              <a:buChar char="•"/>
            </a:pPr>
            <a:r>
              <a:rPr lang="en-US" altLang="en-US" sz="3200" b="0" kern="0" dirty="0">
                <a:solidFill>
                  <a:prstClr val="black"/>
                </a:solidFill>
              </a:rPr>
              <a:t>You will be connected directly to Overland Park (West) or KCMO (North) Emergency Management System.</a:t>
            </a:r>
          </a:p>
          <a:p>
            <a:pPr marL="450839" indent="-450839" defTabSz="1219170" fontAlgn="base">
              <a:lnSpc>
                <a:spcPct val="100000"/>
              </a:lnSpc>
              <a:spcAft>
                <a:spcPct val="0"/>
              </a:spcAft>
              <a:buClrTx/>
              <a:buFontTx/>
              <a:buChar char="•"/>
            </a:pPr>
            <a:r>
              <a:rPr lang="en-US" altLang="en-US" sz="3200" b="0" kern="0" dirty="0">
                <a:solidFill>
                  <a:prstClr val="black"/>
                </a:solidFill>
              </a:rPr>
              <a:t>Use for any medical, fire, or other emergency situation.</a:t>
            </a:r>
          </a:p>
          <a:p>
            <a:pPr marL="450839" indent="-450839" defTabSz="1219170" fontAlgn="base">
              <a:lnSpc>
                <a:spcPct val="100000"/>
              </a:lnSpc>
              <a:spcAft>
                <a:spcPct val="0"/>
              </a:spcAft>
              <a:buClrTx/>
              <a:buFontTx/>
              <a:buChar char="•"/>
            </a:pPr>
            <a:r>
              <a:rPr lang="en-US" altLang="en-US" sz="3200" b="0" kern="0" dirty="0">
                <a:solidFill>
                  <a:prstClr val="black"/>
                </a:solidFill>
              </a:rPr>
              <a:t>EMS will dispatch fire and ambulance, if required.</a:t>
            </a:r>
          </a:p>
          <a:p>
            <a:pPr marL="450839" indent="-450839" defTabSz="1219170" fontAlgn="base">
              <a:lnSpc>
                <a:spcPct val="100000"/>
              </a:lnSpc>
              <a:spcAft>
                <a:spcPct val="0"/>
              </a:spcAft>
              <a:buClrTx/>
              <a:buFontTx/>
              <a:buChar char="•"/>
            </a:pPr>
            <a:r>
              <a:rPr lang="en-US" altLang="en-US" sz="3200" b="0" kern="0" dirty="0">
                <a:solidFill>
                  <a:prstClr val="black"/>
                </a:solidFill>
              </a:rPr>
              <a:t>KCNSC’s Security will be notified of any 911 calls made from these buildings.</a:t>
            </a:r>
          </a:p>
        </p:txBody>
      </p:sp>
      <p:sp>
        <p:nvSpPr>
          <p:cNvPr id="4" name="TextBox 3"/>
          <p:cNvSpPr txBox="1"/>
          <p:nvPr/>
        </p:nvSpPr>
        <p:spPr>
          <a:xfrm>
            <a:off x="3708400" y="6575125"/>
            <a:ext cx="477519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2641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50949"/>
            <a:ext cx="10669812" cy="739651"/>
          </a:xfrm>
        </p:spPr>
        <p:txBody>
          <a:bodyPr/>
          <a:lstStyle/>
          <a:p>
            <a:pPr algn="ctr"/>
            <a:r>
              <a:rPr lang="en-US" altLang="en-US" sz="3733" b="1" kern="0" dirty="0">
                <a:solidFill>
                  <a:srgbClr val="000000"/>
                </a:solidFill>
                <a:latin typeface="Honeywell Sans" panose="02010503040101060203" pitchFamily="50" charset="0"/>
              </a:rPr>
              <a:t>General Information</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990600"/>
            <a:ext cx="10670117" cy="4978400"/>
          </a:xfrm>
        </p:spPr>
        <p:txBody>
          <a:bodyPr/>
          <a:lstStyle/>
          <a:p>
            <a:pPr marL="0" indent="0" defTabSz="1219170" fontAlgn="base">
              <a:lnSpc>
                <a:spcPct val="100000"/>
              </a:lnSpc>
              <a:spcAft>
                <a:spcPct val="0"/>
              </a:spcAft>
              <a:buClrTx/>
            </a:pPr>
            <a:r>
              <a:rPr lang="en-US" altLang="en-US" sz="3200" b="0" kern="0" dirty="0">
                <a:solidFill>
                  <a:srgbClr val="000000"/>
                </a:solidFill>
              </a:rPr>
              <a:t>Contractors are to inform department personnel when entering a department for inspection or maintenance.</a:t>
            </a:r>
          </a:p>
          <a:p>
            <a:pPr marL="886015" indent="-459306" defTabSz="1219170" fontAlgn="base">
              <a:lnSpc>
                <a:spcPct val="100000"/>
              </a:lnSpc>
              <a:spcAft>
                <a:spcPct val="0"/>
              </a:spcAft>
              <a:buFont typeface="Arial" charset="0"/>
              <a:buChar char="–"/>
            </a:pPr>
            <a:r>
              <a:rPr lang="en-US" altLang="en-US" sz="2867" b="0" kern="0" dirty="0">
                <a:solidFill>
                  <a:srgbClr val="000000"/>
                </a:solidFill>
              </a:rPr>
              <a:t>Be sure to review any potential slips trips and falls hazards within this area.</a:t>
            </a:r>
          </a:p>
          <a:p>
            <a:pPr marL="886015" indent="-459306" defTabSz="1219170" fontAlgn="base">
              <a:lnSpc>
                <a:spcPct val="100000"/>
              </a:lnSpc>
              <a:spcAft>
                <a:spcPct val="0"/>
              </a:spcAft>
              <a:buFont typeface="Arial" charset="0"/>
              <a:buChar char="–"/>
            </a:pPr>
            <a:r>
              <a:rPr lang="en-US" altLang="en-US" sz="2867" b="0" kern="0" dirty="0">
                <a:solidFill>
                  <a:srgbClr val="000000"/>
                </a:solidFill>
              </a:rPr>
              <a:t>At the KCNSC, production area entrances have an informational sign that includes special safety considerations, that are to be reviewed by all personnel prior to entry.</a:t>
            </a:r>
          </a:p>
          <a:p>
            <a:pPr marL="0" indent="0"/>
            <a:endParaRPr lang="en-US" dirty="0"/>
          </a:p>
        </p:txBody>
      </p:sp>
      <p:sp>
        <p:nvSpPr>
          <p:cNvPr id="5" name="TextBox 4"/>
          <p:cNvSpPr txBox="1"/>
          <p:nvPr/>
        </p:nvSpPr>
        <p:spPr>
          <a:xfrm>
            <a:off x="3321425" y="6579385"/>
            <a:ext cx="59415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387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50949"/>
            <a:ext cx="10669812" cy="739651"/>
          </a:xfrm>
        </p:spPr>
        <p:txBody>
          <a:bodyPr/>
          <a:lstStyle/>
          <a:p>
            <a:pPr algn="ctr"/>
            <a:r>
              <a:rPr lang="en-US" altLang="en-US" sz="3733" b="1" kern="0" dirty="0">
                <a:solidFill>
                  <a:srgbClr val="000000"/>
                </a:solidFill>
                <a:latin typeface="Honeywell Sans" panose="02010503040101060203" pitchFamily="50" charset="0"/>
              </a:rPr>
              <a:t>General Information Continued</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990600"/>
            <a:ext cx="10670117" cy="4978400"/>
          </a:xfrm>
        </p:spPr>
        <p:txBody>
          <a:bodyPr/>
          <a:lstStyle/>
          <a:p>
            <a:pPr marL="0" defTabSz="1219170" fontAlgn="base">
              <a:lnSpc>
                <a:spcPct val="100000"/>
              </a:lnSpc>
              <a:spcAft>
                <a:spcPct val="0"/>
              </a:spcAft>
              <a:buClrTx/>
            </a:pPr>
            <a:r>
              <a:rPr lang="en-US" altLang="en-US" sz="2667" kern="0" dirty="0">
                <a:solidFill>
                  <a:srgbClr val="000000"/>
                </a:solidFill>
              </a:rPr>
              <a:t>Contractors are to inform HS&amp;E anytime high power lasers (Class 3b &amp; Class 4) are to be used.</a:t>
            </a:r>
          </a:p>
          <a:p>
            <a:pPr lvl="2" defTabSz="1219170" fontAlgn="base">
              <a:lnSpc>
                <a:spcPct val="100000"/>
              </a:lnSpc>
              <a:spcAft>
                <a:spcPct val="0"/>
              </a:spcAft>
              <a:buClrTx/>
            </a:pPr>
            <a:r>
              <a:rPr lang="en-US" altLang="en-US" sz="1933" kern="0" dirty="0">
                <a:solidFill>
                  <a:srgbClr val="000000"/>
                </a:solidFill>
              </a:rPr>
              <a:t>Use of these lasers requires the approval of HS&amp;E’s Laser Safety Officer.</a:t>
            </a:r>
          </a:p>
          <a:p>
            <a:endParaRPr lang="en-US" sz="2667" dirty="0">
              <a:solidFill>
                <a:srgbClr val="000000"/>
              </a:solidFill>
            </a:endParaRPr>
          </a:p>
          <a:p>
            <a:pPr>
              <a:buClrTx/>
            </a:pPr>
            <a:r>
              <a:rPr lang="en-US" sz="2667" dirty="0">
                <a:solidFill>
                  <a:srgbClr val="000000"/>
                </a:solidFill>
              </a:rPr>
              <a:t>Contractor use of KCNSC equipment.</a:t>
            </a:r>
          </a:p>
          <a:p>
            <a:pPr lvl="1">
              <a:buFont typeface="Wingdings" panose="05000000000000000000" pitchFamily="2" charset="2"/>
              <a:buChar char="§"/>
            </a:pPr>
            <a:r>
              <a:rPr lang="en-US" sz="1933" dirty="0">
                <a:solidFill>
                  <a:srgbClr val="000000"/>
                </a:solidFill>
              </a:rPr>
              <a:t>Contractor shall not operate any equipment owned or leased by KCNSC, whether to complete the work or for any other purpose, unless authorized in writing by the KCNSC Representative.</a:t>
            </a:r>
          </a:p>
        </p:txBody>
      </p:sp>
      <p:sp>
        <p:nvSpPr>
          <p:cNvPr id="5" name="TextBox 4"/>
          <p:cNvSpPr txBox="1"/>
          <p:nvPr/>
        </p:nvSpPr>
        <p:spPr>
          <a:xfrm>
            <a:off x="3125235" y="6607051"/>
            <a:ext cx="59415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072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0"/>
            <a:ext cx="10669812" cy="508000"/>
          </a:xfrm>
        </p:spPr>
        <p:txBody>
          <a:bodyPr/>
          <a:lstStyle/>
          <a:p>
            <a:pPr algn="ctr"/>
            <a:r>
              <a:rPr lang="en-US" altLang="en-US" sz="3733" b="1" kern="0" dirty="0">
                <a:solidFill>
                  <a:srgbClr val="000000"/>
                </a:solidFill>
                <a:latin typeface="Honeywell Sans" panose="02010503040101060203" pitchFamily="50" charset="0"/>
              </a:rPr>
              <a:t>Tobacco Policy</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270000"/>
            <a:ext cx="10670117" cy="4978400"/>
          </a:xfrm>
        </p:spPr>
        <p:txBody>
          <a:bodyPr/>
          <a:lstStyle/>
          <a:p>
            <a:pPr marL="0" indent="0" defTabSz="1219170" fontAlgn="base">
              <a:lnSpc>
                <a:spcPct val="100000"/>
              </a:lnSpc>
              <a:spcAft>
                <a:spcPct val="0"/>
              </a:spcAft>
              <a:buClr>
                <a:srgbClr val="000000"/>
              </a:buClr>
            </a:pPr>
            <a:r>
              <a:rPr lang="en-US" altLang="en-US" sz="3200" b="0" kern="0" dirty="0">
                <a:solidFill>
                  <a:srgbClr val="000000"/>
                </a:solidFill>
              </a:rPr>
              <a:t>KCNSC has a tobacco-free policy at all of the National Security Campus locations. This includes vaping on property. </a:t>
            </a:r>
          </a:p>
          <a:p>
            <a:pPr marL="0" indent="0" defTabSz="1219170" fontAlgn="base">
              <a:lnSpc>
                <a:spcPct val="100000"/>
              </a:lnSpc>
              <a:spcAft>
                <a:spcPct val="0"/>
              </a:spcAft>
              <a:buClr>
                <a:srgbClr val="000000"/>
              </a:buClr>
            </a:pPr>
            <a:r>
              <a:rPr lang="en-US" altLang="en-US" sz="3200" b="0" kern="0" dirty="0">
                <a:solidFill>
                  <a:srgbClr val="000000"/>
                </a:solidFill>
              </a:rPr>
              <a:t>This policy includes all buildings, parking lots, and grounds.</a:t>
            </a:r>
          </a:p>
          <a:p>
            <a:endParaRPr lang="en-US" dirty="0"/>
          </a:p>
        </p:txBody>
      </p:sp>
      <p:sp>
        <p:nvSpPr>
          <p:cNvPr id="5" name="TextBox 4"/>
          <p:cNvSpPr txBox="1"/>
          <p:nvPr/>
        </p:nvSpPr>
        <p:spPr>
          <a:xfrm>
            <a:off x="2769658" y="6629400"/>
            <a:ext cx="65024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5204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Safety Intervention</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211731"/>
            <a:ext cx="10670117" cy="5036668"/>
          </a:xfrm>
        </p:spPr>
        <p:txBody>
          <a:bodyPr/>
          <a:lstStyle/>
          <a:p>
            <a:pPr marL="450839" indent="-450839" defTabSz="1219170" fontAlgn="base">
              <a:lnSpc>
                <a:spcPct val="100000"/>
              </a:lnSpc>
              <a:spcAft>
                <a:spcPct val="0"/>
              </a:spcAft>
              <a:buClrTx/>
            </a:pPr>
            <a:r>
              <a:rPr lang="en-US" altLang="en-US" sz="3200" b="0" kern="0" dirty="0">
                <a:solidFill>
                  <a:srgbClr val="000000"/>
                </a:solidFill>
              </a:rPr>
              <a:t>We need you to help us improve plant safety:</a:t>
            </a:r>
          </a:p>
          <a:p>
            <a:pPr marL="450839" indent="-450839" defTabSz="1219170" fontAlgn="base">
              <a:lnSpc>
                <a:spcPct val="100000"/>
              </a:lnSpc>
              <a:spcAft>
                <a:spcPct val="0"/>
              </a:spcAft>
              <a:buClrTx/>
            </a:pPr>
            <a:endParaRPr lang="en-US" altLang="en-US" sz="3200" b="0" kern="0" dirty="0">
              <a:solidFill>
                <a:srgbClr val="000000"/>
              </a:solidFill>
            </a:endParaRPr>
          </a:p>
          <a:p>
            <a:pPr marL="450839" indent="-450839" defTabSz="1219170" fontAlgn="base">
              <a:lnSpc>
                <a:spcPct val="100000"/>
              </a:lnSpc>
              <a:spcAft>
                <a:spcPct val="0"/>
              </a:spcAft>
              <a:buClrTx/>
              <a:buFontTx/>
              <a:buChar char="•"/>
            </a:pPr>
            <a:r>
              <a:rPr lang="en-US" altLang="en-US" sz="3200" b="0" kern="0" dirty="0">
                <a:solidFill>
                  <a:srgbClr val="000000"/>
                </a:solidFill>
              </a:rPr>
              <a:t>If you see an unsafe act, stop the person</a:t>
            </a:r>
          </a:p>
          <a:p>
            <a:pPr marL="450839" indent="-450839" defTabSz="1219170" fontAlgn="base">
              <a:lnSpc>
                <a:spcPct val="100000"/>
              </a:lnSpc>
              <a:spcAft>
                <a:spcPct val="0"/>
              </a:spcAft>
              <a:buClrTx/>
            </a:pPr>
            <a:endParaRPr lang="en-US" altLang="en-US" sz="3200" b="0" kern="0" dirty="0">
              <a:solidFill>
                <a:srgbClr val="000000"/>
              </a:solidFill>
            </a:endParaRPr>
          </a:p>
          <a:p>
            <a:pPr marL="450839" indent="-450839" defTabSz="1219170" fontAlgn="base">
              <a:lnSpc>
                <a:spcPct val="100000"/>
              </a:lnSpc>
              <a:spcAft>
                <a:spcPct val="0"/>
              </a:spcAft>
              <a:buClrTx/>
              <a:buFontTx/>
              <a:buChar char="•"/>
            </a:pPr>
            <a:r>
              <a:rPr lang="en-US" altLang="en-US" sz="3200" b="0" kern="0" dirty="0">
                <a:solidFill>
                  <a:srgbClr val="000000"/>
                </a:solidFill>
              </a:rPr>
              <a:t>If you see an unsafe situation, such as spills, leaking lines, or other safety hazard, intervene and notify HS&amp;E at X3181 or 816-488-3181.</a:t>
            </a:r>
          </a:p>
          <a:p>
            <a:endParaRPr lang="en-US" dirty="0"/>
          </a:p>
        </p:txBody>
      </p:sp>
      <p:sp>
        <p:nvSpPr>
          <p:cNvPr id="5" name="TextBox 4"/>
          <p:cNvSpPr txBox="1"/>
          <p:nvPr/>
        </p:nvSpPr>
        <p:spPr>
          <a:xfrm>
            <a:off x="3098800" y="6599468"/>
            <a:ext cx="59944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6679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0"/>
            <a:ext cx="10669812" cy="609600"/>
          </a:xfrm>
        </p:spPr>
        <p:txBody>
          <a:bodyPr/>
          <a:lstStyle/>
          <a:p>
            <a:pPr algn="ctr"/>
            <a:r>
              <a:rPr lang="en-US" altLang="en-US" sz="3733" b="1" kern="0" dirty="0">
                <a:solidFill>
                  <a:srgbClr val="000000"/>
                </a:solidFill>
                <a:latin typeface="Honeywell Sans" panose="02010503040101060203" pitchFamily="50" charset="0"/>
              </a:rPr>
              <a:t>Hazardous Communications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normAutofit fontScale="92500" lnSpcReduction="10000"/>
          </a:bodyPr>
          <a:lstStyle/>
          <a:p>
            <a:pPr marL="450839" indent="-450839" defTabSz="1219170" fontAlgn="base">
              <a:lnSpc>
                <a:spcPct val="100000"/>
              </a:lnSpc>
              <a:spcAft>
                <a:spcPct val="0"/>
              </a:spcAft>
              <a:buClrTx/>
              <a:buFontTx/>
              <a:buChar char="•"/>
            </a:pPr>
            <a:r>
              <a:rPr lang="en-US" altLang="en-US" sz="3200" b="0" kern="0" dirty="0">
                <a:solidFill>
                  <a:srgbClr val="000000"/>
                </a:solidFill>
              </a:rPr>
              <a:t>Chemicals are required to be labeled properly.</a:t>
            </a:r>
          </a:p>
          <a:p>
            <a:pPr marL="450839" indent="-450839" defTabSz="1219170" fontAlgn="base">
              <a:lnSpc>
                <a:spcPct val="100000"/>
              </a:lnSpc>
              <a:spcAft>
                <a:spcPct val="0"/>
              </a:spcAft>
              <a:buClrTx/>
              <a:buFontTx/>
              <a:buChar char="•"/>
            </a:pPr>
            <a:r>
              <a:rPr lang="en-US" altLang="en-US" sz="3200" b="0" kern="0" dirty="0">
                <a:solidFill>
                  <a:srgbClr val="000000"/>
                </a:solidFill>
              </a:rPr>
              <a:t>Have Safety Data Sheets (SDS) available on site with materials.</a:t>
            </a:r>
          </a:p>
          <a:p>
            <a:pPr marL="450839" indent="-450839" defTabSz="1219170" fontAlgn="base">
              <a:lnSpc>
                <a:spcPct val="100000"/>
              </a:lnSpc>
              <a:spcAft>
                <a:spcPct val="0"/>
              </a:spcAft>
              <a:buClrTx/>
              <a:buFontTx/>
              <a:buChar char="•"/>
            </a:pPr>
            <a:r>
              <a:rPr lang="en-US" altLang="en-US" sz="3200" b="0" kern="0" dirty="0">
                <a:solidFill>
                  <a:srgbClr val="000000"/>
                </a:solidFill>
              </a:rPr>
              <a:t>Ensure personnel using hazardous chemicals are aware of the hazards and how to protect themselves.</a:t>
            </a:r>
          </a:p>
          <a:p>
            <a:pPr marL="450839" indent="-450839" defTabSz="1219170" fontAlgn="base">
              <a:lnSpc>
                <a:spcPct val="100000"/>
              </a:lnSpc>
              <a:spcAft>
                <a:spcPct val="0"/>
              </a:spcAft>
              <a:buClrTx/>
              <a:buFontTx/>
              <a:buChar char="•"/>
            </a:pPr>
            <a:r>
              <a:rPr lang="en-US" altLang="en-US" sz="3200" b="0" kern="0" dirty="0">
                <a:solidFill>
                  <a:srgbClr val="000000"/>
                </a:solidFill>
              </a:rPr>
              <a:t>Notify project engineer or contracting officer when hazardous chemicals are in use.</a:t>
            </a:r>
          </a:p>
          <a:p>
            <a:pPr marL="450839" indent="-450839" defTabSz="1219170" fontAlgn="base">
              <a:lnSpc>
                <a:spcPct val="100000"/>
              </a:lnSpc>
              <a:spcAft>
                <a:spcPct val="0"/>
              </a:spcAft>
              <a:buClrTx/>
              <a:buFontTx/>
              <a:buChar char="•"/>
            </a:pPr>
            <a:r>
              <a:rPr lang="en-US" altLang="en-US" sz="3200" b="0" kern="0" dirty="0">
                <a:solidFill>
                  <a:srgbClr val="000000"/>
                </a:solidFill>
              </a:rPr>
              <a:t>If using or have a question about a KCNSC material, SDS are available online, through your contract representative, or the HS&amp;E hotline at X3181 or 816-488-3181.</a:t>
            </a:r>
          </a:p>
          <a:p>
            <a:endParaRPr lang="en-US" dirty="0"/>
          </a:p>
        </p:txBody>
      </p:sp>
      <p:sp>
        <p:nvSpPr>
          <p:cNvPr id="5" name="TextBox 4"/>
          <p:cNvSpPr txBox="1"/>
          <p:nvPr/>
        </p:nvSpPr>
        <p:spPr>
          <a:xfrm>
            <a:off x="2928294" y="6599468"/>
            <a:ext cx="65024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0212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Spill Cleanup</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211731"/>
            <a:ext cx="10670117" cy="5036668"/>
          </a:xfrm>
        </p:spPr>
        <p:txBody>
          <a:bodyPr/>
          <a:lstStyle/>
          <a:p>
            <a:pPr marL="450839" indent="-450839" defTabSz="1219170" fontAlgn="base">
              <a:lnSpc>
                <a:spcPct val="100000"/>
              </a:lnSpc>
              <a:spcAft>
                <a:spcPct val="0"/>
              </a:spcAft>
              <a:buClrTx/>
              <a:buFontTx/>
              <a:buChar char="•"/>
            </a:pPr>
            <a:r>
              <a:rPr lang="en-US" altLang="en-US" sz="3200" b="0" kern="0" dirty="0">
                <a:solidFill>
                  <a:prstClr val="black"/>
                </a:solidFill>
              </a:rPr>
              <a:t>If a chemical, fuel oil, asbestos or other hazardous material is spilled, whether inside or outside the building, or in the parking lot contact the spill hot line for assistance.</a:t>
            </a:r>
          </a:p>
          <a:p>
            <a:pPr marL="450839" indent="-450839" defTabSz="1219170" fontAlgn="base">
              <a:lnSpc>
                <a:spcPct val="100000"/>
              </a:lnSpc>
              <a:spcAft>
                <a:spcPct val="0"/>
              </a:spcAft>
              <a:buClrTx/>
              <a:buFontTx/>
              <a:buChar char="•"/>
            </a:pPr>
            <a:r>
              <a:rPr lang="en-US" altLang="en-US" sz="3200" b="0" kern="0" dirty="0">
                <a:solidFill>
                  <a:prstClr val="black"/>
                </a:solidFill>
              </a:rPr>
              <a:t>At the KCNSC sites a spill can be reported by dialing SPIL or X7745 (816-488-7745).  The KCNSC Spill response team will be dispatched to the site.</a:t>
            </a:r>
          </a:p>
          <a:p>
            <a:pPr marL="0" indent="0"/>
            <a:endParaRPr lang="en-US" dirty="0"/>
          </a:p>
        </p:txBody>
      </p:sp>
      <p:sp>
        <p:nvSpPr>
          <p:cNvPr id="5" name="TextBox 4"/>
          <p:cNvSpPr txBox="1"/>
          <p:nvPr/>
        </p:nvSpPr>
        <p:spPr>
          <a:xfrm>
            <a:off x="3251201" y="6599468"/>
            <a:ext cx="609599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1708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Warning Tickets/Citations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295400"/>
            <a:ext cx="10670117" cy="4953000"/>
          </a:xfrm>
        </p:spPr>
        <p:txBody>
          <a:bodyPr/>
          <a:lstStyle/>
          <a:p>
            <a:pPr marL="450839" indent="-450839" defTabSz="1219170" fontAlgn="base">
              <a:lnSpc>
                <a:spcPct val="100000"/>
              </a:lnSpc>
              <a:spcAft>
                <a:spcPct val="0"/>
              </a:spcAft>
              <a:buClrTx/>
              <a:buFontTx/>
              <a:buChar char="•"/>
            </a:pPr>
            <a:r>
              <a:rPr lang="en-US" altLang="en-US" sz="3200" b="0" kern="0" dirty="0">
                <a:solidFill>
                  <a:prstClr val="black"/>
                </a:solidFill>
              </a:rPr>
              <a:t>Failure to follow Health, Safety, and Environment requirements can result in:</a:t>
            </a:r>
          </a:p>
          <a:p>
            <a:pPr marL="1068891" lvl="1" indent="-459306" defTabSz="1219170" fontAlgn="base">
              <a:lnSpc>
                <a:spcPct val="100000"/>
              </a:lnSpc>
              <a:spcAft>
                <a:spcPct val="0"/>
              </a:spcAft>
              <a:buFont typeface="Arial" charset="0"/>
              <a:buChar char="–"/>
            </a:pPr>
            <a:r>
              <a:rPr lang="en-US" altLang="en-US" sz="2667" kern="0" dirty="0">
                <a:solidFill>
                  <a:prstClr val="black"/>
                </a:solidFill>
              </a:rPr>
              <a:t>A warning ticket or citation.</a:t>
            </a:r>
          </a:p>
          <a:p>
            <a:pPr marL="1068891" lvl="1" indent="-459306" defTabSz="1219170" fontAlgn="base">
              <a:lnSpc>
                <a:spcPct val="100000"/>
              </a:lnSpc>
              <a:spcAft>
                <a:spcPct val="0"/>
              </a:spcAft>
              <a:buFont typeface="Arial" charset="0"/>
              <a:buChar char="–"/>
            </a:pPr>
            <a:r>
              <a:rPr lang="en-US" altLang="en-US" sz="2667" kern="0" dirty="0">
                <a:solidFill>
                  <a:prstClr val="black"/>
                </a:solidFill>
              </a:rPr>
              <a:t>Stop work in your job or project.</a:t>
            </a:r>
          </a:p>
          <a:p>
            <a:pPr marL="1068891" lvl="1" indent="-459306" defTabSz="1219170" fontAlgn="base">
              <a:lnSpc>
                <a:spcPct val="100000"/>
              </a:lnSpc>
              <a:spcAft>
                <a:spcPct val="0"/>
              </a:spcAft>
              <a:buFont typeface="Arial" charset="0"/>
              <a:buChar char="–"/>
            </a:pPr>
            <a:r>
              <a:rPr lang="en-US" altLang="en-US" sz="2667" kern="0" dirty="0">
                <a:solidFill>
                  <a:prstClr val="black"/>
                </a:solidFill>
              </a:rPr>
              <a:t>Your removal from the plant.</a:t>
            </a:r>
          </a:p>
          <a:p>
            <a:pPr marL="1068891" lvl="1" indent="-459306" defTabSz="1219170" fontAlgn="base">
              <a:lnSpc>
                <a:spcPct val="100000"/>
              </a:lnSpc>
              <a:spcAft>
                <a:spcPct val="0"/>
              </a:spcAft>
              <a:buFont typeface="Arial" charset="0"/>
              <a:buChar char="–"/>
            </a:pPr>
            <a:r>
              <a:rPr lang="en-US" altLang="en-US" sz="2667" kern="0" dirty="0">
                <a:solidFill>
                  <a:prstClr val="black"/>
                </a:solidFill>
              </a:rPr>
              <a:t>Loss of a companies right to bid on future work at KCNSC.</a:t>
            </a:r>
          </a:p>
          <a:p>
            <a:endParaRPr lang="en-US" dirty="0"/>
          </a:p>
        </p:txBody>
      </p:sp>
      <p:sp>
        <p:nvSpPr>
          <p:cNvPr id="5" name="TextBox 4"/>
          <p:cNvSpPr txBox="1"/>
          <p:nvPr/>
        </p:nvSpPr>
        <p:spPr>
          <a:xfrm>
            <a:off x="3176035" y="6583801"/>
            <a:ext cx="58399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624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Waste Management</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211733"/>
            <a:ext cx="10670117" cy="5036668"/>
          </a:xfrm>
        </p:spPr>
        <p:txBody>
          <a:bodyPr>
            <a:normAutofit fontScale="92500"/>
          </a:bodyPr>
          <a:lstStyle/>
          <a:p>
            <a:pPr marL="450839" indent="-450839" defTabSz="1219170" fontAlgn="base">
              <a:lnSpc>
                <a:spcPct val="100000"/>
              </a:lnSpc>
              <a:spcAft>
                <a:spcPct val="0"/>
              </a:spcAft>
              <a:buClrTx/>
              <a:buFontTx/>
              <a:buChar char="•"/>
            </a:pPr>
            <a:r>
              <a:rPr lang="en-US" altLang="en-US" sz="3200" b="0" kern="0" dirty="0">
                <a:solidFill>
                  <a:srgbClr val="000000"/>
                </a:solidFill>
              </a:rPr>
              <a:t>Waste containers are ordered for specific locations in the plant.</a:t>
            </a:r>
          </a:p>
          <a:p>
            <a:pPr marL="450839" indent="-450839" defTabSz="1219170" fontAlgn="base">
              <a:lnSpc>
                <a:spcPct val="100000"/>
              </a:lnSpc>
              <a:spcAft>
                <a:spcPct val="0"/>
              </a:spcAft>
              <a:buClrTx/>
              <a:buFontTx/>
              <a:buChar char="•"/>
            </a:pPr>
            <a:r>
              <a:rPr lang="en-US" altLang="en-US" sz="3200" b="0" kern="0" dirty="0">
                <a:solidFill>
                  <a:srgbClr val="000000"/>
                </a:solidFill>
              </a:rPr>
              <a:t>Waste containers are not to be moved to another plant location or used for anything other than waste disposal:</a:t>
            </a:r>
          </a:p>
          <a:p>
            <a:pPr marL="1068891" lvl="1" indent="-459306" defTabSz="1219170" fontAlgn="base">
              <a:lnSpc>
                <a:spcPct val="100000"/>
              </a:lnSpc>
              <a:spcAft>
                <a:spcPct val="0"/>
              </a:spcAft>
              <a:buFont typeface="Arial" charset="0"/>
              <a:buChar char="–"/>
            </a:pPr>
            <a:r>
              <a:rPr lang="en-US" altLang="en-US" sz="2667" kern="0" dirty="0">
                <a:solidFill>
                  <a:srgbClr val="000000"/>
                </a:solidFill>
              </a:rPr>
              <a:t>They are to be returned to Waste Management when full or when the job is complete.</a:t>
            </a:r>
          </a:p>
          <a:p>
            <a:pPr marL="450839" indent="-450839" defTabSz="1219170" fontAlgn="base">
              <a:lnSpc>
                <a:spcPct val="100000"/>
              </a:lnSpc>
              <a:spcAft>
                <a:spcPct val="0"/>
              </a:spcAft>
              <a:buClrTx/>
              <a:buFontTx/>
              <a:buChar char="•"/>
            </a:pPr>
            <a:r>
              <a:rPr lang="en-US" altLang="en-US" sz="3200" b="0" kern="0" dirty="0">
                <a:solidFill>
                  <a:srgbClr val="000000"/>
                </a:solidFill>
              </a:rPr>
              <a:t>Containers with hazardous waste labels have strict rules for use and return.</a:t>
            </a:r>
          </a:p>
          <a:p>
            <a:pPr marL="450839" indent="-450839" defTabSz="1219170" fontAlgn="base">
              <a:lnSpc>
                <a:spcPct val="100000"/>
              </a:lnSpc>
              <a:spcAft>
                <a:spcPct val="0"/>
              </a:spcAft>
              <a:buClrTx/>
              <a:buFontTx/>
              <a:buChar char="•"/>
            </a:pPr>
            <a:r>
              <a:rPr lang="en-US" altLang="en-US" sz="3200" b="0" kern="0" dirty="0">
                <a:solidFill>
                  <a:srgbClr val="000000"/>
                </a:solidFill>
              </a:rPr>
              <a:t>Only the waste designated on the container’s label or stenciling may be placed in the container.</a:t>
            </a:r>
          </a:p>
        </p:txBody>
      </p:sp>
      <p:sp>
        <p:nvSpPr>
          <p:cNvPr id="5" name="TextBox 4"/>
          <p:cNvSpPr txBox="1"/>
          <p:nvPr/>
        </p:nvSpPr>
        <p:spPr>
          <a:xfrm>
            <a:off x="3454400" y="6599468"/>
            <a:ext cx="57912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1472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23282-47ED-48A9-BB4D-CF63D190058B}"/>
              </a:ext>
            </a:extLst>
          </p:cNvPr>
          <p:cNvSpPr>
            <a:spLocks noGrp="1"/>
          </p:cNvSpPr>
          <p:nvPr>
            <p:ph type="title"/>
          </p:nvPr>
        </p:nvSpPr>
        <p:spPr>
          <a:xfrm>
            <a:off x="322777" y="708338"/>
            <a:ext cx="11201400" cy="1378039"/>
          </a:xfrm>
        </p:spPr>
        <p:txBody>
          <a:bodyPr/>
          <a:lstStyle/>
          <a:p>
            <a:pPr algn="ctr"/>
            <a:r>
              <a:rPr lang="en-US" dirty="0">
                <a:solidFill>
                  <a:srgbClr val="000000"/>
                </a:solidFill>
              </a:rPr>
              <a:t>Contractor Site Orientation Instructions</a:t>
            </a:r>
          </a:p>
        </p:txBody>
      </p:sp>
      <p:sp>
        <p:nvSpPr>
          <p:cNvPr id="3" name="Text Placeholder 2">
            <a:extLst>
              <a:ext uri="{FF2B5EF4-FFF2-40B4-BE49-F238E27FC236}">
                <a16:creationId xmlns:a16="http://schemas.microsoft.com/office/drawing/2014/main" id="{57227F83-A045-4A7C-B4C2-579F8862D920}"/>
              </a:ext>
            </a:extLst>
          </p:cNvPr>
          <p:cNvSpPr>
            <a:spLocks noGrp="1"/>
          </p:cNvSpPr>
          <p:nvPr>
            <p:ph type="body" idx="1"/>
          </p:nvPr>
        </p:nvSpPr>
        <p:spPr>
          <a:xfrm>
            <a:off x="0" y="1993542"/>
            <a:ext cx="11546446" cy="4252711"/>
          </a:xfrm>
        </p:spPr>
        <p:txBody>
          <a:bodyPr/>
          <a:lstStyle/>
          <a:p>
            <a:pPr marL="182880" lvl="0" indent="-182880" defTabSz="457200">
              <a:lnSpc>
                <a:spcPct val="90000"/>
              </a:lnSpc>
              <a:spcBef>
                <a:spcPct val="20000"/>
              </a:spcBef>
              <a:spcAft>
                <a:spcPts val="0"/>
              </a:spcAft>
              <a:buClr>
                <a:srgbClr val="C00000"/>
              </a:buClr>
              <a:buFont typeface="Arial" panose="020B0604020202020204" pitchFamily="34" charset="0"/>
              <a:buChar char="•"/>
            </a:pPr>
            <a:r>
              <a:rPr lang="en-US" b="0" dirty="0">
                <a:solidFill>
                  <a:prstClr val="black"/>
                </a:solidFill>
                <a:cs typeface="Arial" pitchFamily="34" charset="0"/>
              </a:rPr>
              <a:t>For all contractors (administration, consultation work, or vendors) complete the:</a:t>
            </a:r>
          </a:p>
          <a:p>
            <a:pPr marL="365760" lvl="1" indent="-182880" defTabSz="457200">
              <a:lnSpc>
                <a:spcPct val="90000"/>
              </a:lnSpc>
              <a:spcBef>
                <a:spcPct val="20000"/>
              </a:spcBef>
              <a:spcAft>
                <a:spcPts val="0"/>
              </a:spcAft>
              <a:buFont typeface="Arial" panose="020B0604020202020204" pitchFamily="34" charset="0"/>
              <a:buChar char="-"/>
            </a:pPr>
            <a:r>
              <a:rPr lang="en-US" sz="1400" dirty="0">
                <a:solidFill>
                  <a:prstClr val="black"/>
                </a:solidFill>
                <a:cs typeface="Arial" pitchFamily="34" charset="0"/>
              </a:rPr>
              <a:t>HS&amp;E and Security sections (Sections I &amp; II)</a:t>
            </a:r>
          </a:p>
          <a:p>
            <a:pPr marL="182880" lvl="1" defTabSz="457200">
              <a:lnSpc>
                <a:spcPct val="90000"/>
              </a:lnSpc>
              <a:spcBef>
                <a:spcPct val="20000"/>
              </a:spcBef>
              <a:spcAft>
                <a:spcPts val="0"/>
              </a:spcAft>
            </a:pPr>
            <a:endParaRPr lang="en-US" sz="1400" dirty="0">
              <a:solidFill>
                <a:prstClr val="black"/>
              </a:solidFill>
              <a:cs typeface="Arial" pitchFamily="34" charset="0"/>
            </a:endParaRPr>
          </a:p>
          <a:p>
            <a:pPr marL="182880" lvl="0" indent="-182880" defTabSz="457200">
              <a:lnSpc>
                <a:spcPct val="90000"/>
              </a:lnSpc>
              <a:spcBef>
                <a:spcPct val="20000"/>
              </a:spcBef>
              <a:spcAft>
                <a:spcPts val="0"/>
              </a:spcAft>
              <a:buClr>
                <a:srgbClr val="C00000"/>
              </a:buClr>
              <a:buFont typeface="Arial" panose="020B0604020202020204" pitchFamily="34" charset="0"/>
              <a:buChar char="•"/>
            </a:pPr>
            <a:r>
              <a:rPr lang="en-US" b="0" dirty="0">
                <a:solidFill>
                  <a:prstClr val="black"/>
                </a:solidFill>
                <a:cs typeface="Arial" pitchFamily="34" charset="0"/>
              </a:rPr>
              <a:t>For work requiring LOTO: </a:t>
            </a:r>
          </a:p>
          <a:p>
            <a:pPr marL="365760" lvl="1" indent="-182880" defTabSz="457200">
              <a:lnSpc>
                <a:spcPct val="90000"/>
              </a:lnSpc>
              <a:spcBef>
                <a:spcPct val="20000"/>
              </a:spcBef>
              <a:spcAft>
                <a:spcPts val="0"/>
              </a:spcAft>
              <a:buFont typeface="Arial" panose="020B0604020202020204" pitchFamily="34" charset="0"/>
              <a:buChar char="-"/>
            </a:pPr>
            <a:r>
              <a:rPr lang="en-US" sz="1400" dirty="0">
                <a:solidFill>
                  <a:prstClr val="black"/>
                </a:solidFill>
                <a:cs typeface="Arial" pitchFamily="34" charset="0"/>
              </a:rPr>
              <a:t>Review the section for LOTO.  (Section IV)</a:t>
            </a:r>
          </a:p>
          <a:p>
            <a:pPr marL="182880" lvl="1" defTabSz="457200">
              <a:lnSpc>
                <a:spcPct val="90000"/>
              </a:lnSpc>
              <a:spcBef>
                <a:spcPct val="20000"/>
              </a:spcBef>
              <a:spcAft>
                <a:spcPts val="0"/>
              </a:spcAft>
            </a:pPr>
            <a:endParaRPr lang="en-US" sz="1400" dirty="0">
              <a:solidFill>
                <a:prstClr val="black"/>
              </a:solidFill>
              <a:cs typeface="Arial" pitchFamily="34" charset="0"/>
            </a:endParaRPr>
          </a:p>
          <a:p>
            <a:pPr marL="182880" lvl="0" indent="-182880" defTabSz="457200">
              <a:lnSpc>
                <a:spcPct val="90000"/>
              </a:lnSpc>
              <a:spcBef>
                <a:spcPct val="20000"/>
              </a:spcBef>
              <a:spcAft>
                <a:spcPts val="0"/>
              </a:spcAft>
              <a:buClr>
                <a:srgbClr val="C00000"/>
              </a:buClr>
              <a:buFont typeface="Arial" panose="020B0604020202020204" pitchFamily="34" charset="0"/>
              <a:buChar char="•"/>
            </a:pPr>
            <a:r>
              <a:rPr lang="en-US" b="0" dirty="0">
                <a:solidFill>
                  <a:prstClr val="black"/>
                </a:solidFill>
                <a:cs typeface="Arial" pitchFamily="34" charset="0"/>
              </a:rPr>
              <a:t>For work requiring Confined Space:</a:t>
            </a:r>
          </a:p>
          <a:p>
            <a:pPr marL="365760" lvl="1" indent="-182880" defTabSz="457200">
              <a:lnSpc>
                <a:spcPct val="90000"/>
              </a:lnSpc>
              <a:spcBef>
                <a:spcPct val="20000"/>
              </a:spcBef>
              <a:spcAft>
                <a:spcPts val="0"/>
              </a:spcAft>
              <a:buFont typeface="Arial" panose="020B0604020202020204" pitchFamily="34" charset="0"/>
              <a:buChar char="-"/>
            </a:pPr>
            <a:r>
              <a:rPr lang="en-US" sz="1400" dirty="0">
                <a:solidFill>
                  <a:prstClr val="black"/>
                </a:solidFill>
                <a:cs typeface="Arial" pitchFamily="34" charset="0"/>
              </a:rPr>
              <a:t>Review the section on confined space. (Section V)</a:t>
            </a:r>
          </a:p>
          <a:p>
            <a:pPr marL="182880" lvl="1" defTabSz="457200">
              <a:lnSpc>
                <a:spcPct val="90000"/>
              </a:lnSpc>
              <a:spcBef>
                <a:spcPct val="20000"/>
              </a:spcBef>
              <a:spcAft>
                <a:spcPts val="0"/>
              </a:spcAft>
            </a:pPr>
            <a:endParaRPr lang="en-US" sz="1400" dirty="0">
              <a:solidFill>
                <a:prstClr val="black"/>
              </a:solidFill>
              <a:cs typeface="Arial" pitchFamily="34" charset="0"/>
            </a:endParaRPr>
          </a:p>
          <a:p>
            <a:pPr marL="182880" lvl="0" indent="-182880" defTabSz="457200">
              <a:lnSpc>
                <a:spcPct val="90000"/>
              </a:lnSpc>
              <a:spcBef>
                <a:spcPct val="20000"/>
              </a:spcBef>
              <a:spcAft>
                <a:spcPts val="0"/>
              </a:spcAft>
              <a:buClr>
                <a:srgbClr val="C00000"/>
              </a:buClr>
              <a:buFont typeface="Arial" panose="020B0604020202020204" pitchFamily="34" charset="0"/>
              <a:buChar char="•"/>
            </a:pPr>
            <a:r>
              <a:rPr lang="en-US" b="0" dirty="0">
                <a:solidFill>
                  <a:prstClr val="black"/>
                </a:solidFill>
                <a:cs typeface="Arial" pitchFamily="34" charset="0"/>
              </a:rPr>
              <a:t>Construction contractors complete: </a:t>
            </a:r>
            <a:r>
              <a:rPr lang="en-US" sz="1400" b="0" dirty="0">
                <a:solidFill>
                  <a:prstClr val="black"/>
                </a:solidFill>
                <a:cs typeface="Arial" pitchFamily="34" charset="0"/>
              </a:rPr>
              <a:t>(All Sections)</a:t>
            </a:r>
          </a:p>
          <a:p>
            <a:pPr marL="365760" lvl="1" indent="-182880" defTabSz="457200">
              <a:lnSpc>
                <a:spcPct val="90000"/>
              </a:lnSpc>
              <a:spcBef>
                <a:spcPct val="20000"/>
              </a:spcBef>
              <a:spcAft>
                <a:spcPts val="0"/>
              </a:spcAft>
              <a:buFont typeface="Arial" panose="020B0604020202020204" pitchFamily="34" charset="0"/>
              <a:buChar char="-"/>
            </a:pPr>
            <a:r>
              <a:rPr lang="en-US" sz="1400" dirty="0">
                <a:solidFill>
                  <a:prstClr val="black"/>
                </a:solidFill>
                <a:cs typeface="Arial" pitchFamily="34" charset="0"/>
              </a:rPr>
              <a:t>The HS&amp;E and security sections.</a:t>
            </a:r>
          </a:p>
          <a:p>
            <a:pPr marL="365760" lvl="1" indent="-182880" defTabSz="457200">
              <a:lnSpc>
                <a:spcPct val="90000"/>
              </a:lnSpc>
              <a:spcBef>
                <a:spcPct val="20000"/>
              </a:spcBef>
              <a:spcAft>
                <a:spcPts val="0"/>
              </a:spcAft>
              <a:buFont typeface="Arial" panose="020B0604020202020204" pitchFamily="34" charset="0"/>
              <a:buChar char="-"/>
            </a:pPr>
            <a:r>
              <a:rPr lang="en-US" sz="1400" dirty="0">
                <a:solidFill>
                  <a:prstClr val="black"/>
                </a:solidFill>
                <a:cs typeface="Arial" pitchFamily="34" charset="0"/>
              </a:rPr>
              <a:t>LOTO and Confined Space.</a:t>
            </a:r>
          </a:p>
          <a:p>
            <a:pPr marL="365760" lvl="1" indent="-182880" defTabSz="457200">
              <a:lnSpc>
                <a:spcPct val="90000"/>
              </a:lnSpc>
              <a:spcBef>
                <a:spcPct val="20000"/>
              </a:spcBef>
              <a:spcAft>
                <a:spcPts val="0"/>
              </a:spcAft>
              <a:buFont typeface="Arial" panose="020B0604020202020204" pitchFamily="34" charset="0"/>
              <a:buChar char="-"/>
            </a:pPr>
            <a:r>
              <a:rPr lang="en-US" sz="1400" dirty="0">
                <a:solidFill>
                  <a:prstClr val="black"/>
                </a:solidFill>
                <a:cs typeface="Arial" pitchFamily="34" charset="0"/>
              </a:rPr>
              <a:t>Construction Safety Requirements.</a:t>
            </a:r>
          </a:p>
        </p:txBody>
      </p:sp>
      <p:sp>
        <p:nvSpPr>
          <p:cNvPr id="4" name="Slide Number Placeholder 3">
            <a:extLst>
              <a:ext uri="{FF2B5EF4-FFF2-40B4-BE49-F238E27FC236}">
                <a16:creationId xmlns:a16="http://schemas.microsoft.com/office/drawing/2014/main" id="{29B415C9-F659-4D64-ACC7-89F5A61A0F0D}"/>
              </a:ext>
            </a:extLst>
          </p:cNvPr>
          <p:cNvSpPr>
            <a:spLocks noGrp="1"/>
          </p:cNvSpPr>
          <p:nvPr>
            <p:ph type="sldNum" sz="quarter" idx="12"/>
          </p:nvPr>
        </p:nvSpPr>
        <p:spPr/>
        <p:txBody>
          <a:bodyPr/>
          <a:lstStyle/>
          <a:p>
            <a:fld id="{7B94EC18-1D2B-4535-B738-0E53AFE26620}" type="slidenum">
              <a:rPr lang="en-US" smtClean="0"/>
              <a:pPr/>
              <a:t>2</a:t>
            </a:fld>
            <a:endParaRPr lang="en-US" dirty="0"/>
          </a:p>
        </p:txBody>
      </p:sp>
      <p:sp>
        <p:nvSpPr>
          <p:cNvPr id="5" name="Footer Placeholder 4">
            <a:extLst>
              <a:ext uri="{FF2B5EF4-FFF2-40B4-BE49-F238E27FC236}">
                <a16:creationId xmlns:a16="http://schemas.microsoft.com/office/drawing/2014/main" id="{47218955-D351-40C8-BFD4-823635598113}"/>
              </a:ext>
            </a:extLst>
          </p:cNvPr>
          <p:cNvSpPr txBox="1">
            <a:spLocks/>
          </p:cNvSpPr>
          <p:nvPr/>
        </p:nvSpPr>
        <p:spPr>
          <a:xfrm>
            <a:off x="3823806" y="6620383"/>
            <a:ext cx="7463790" cy="237617"/>
          </a:xfrm>
          <a:prstGeom prst="rect">
            <a:avLst/>
          </a:prstGeom>
        </p:spPr>
        <p:txBody>
          <a:bodyPr lIns="0" rIns="0"/>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18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1193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4267" b="1" kern="0" dirty="0">
                <a:solidFill>
                  <a:srgbClr val="000000"/>
                </a:solidFill>
                <a:latin typeface="Honeywell Sans" panose="02010503040101060203" pitchFamily="50" charset="0"/>
              </a:rPr>
              <a:t>In Plant Vehicle Requirements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normAutofit/>
          </a:bodyPr>
          <a:lstStyle/>
          <a:p>
            <a:pPr marL="450839" indent="-450839" defTabSz="1219170" fontAlgn="base">
              <a:lnSpc>
                <a:spcPct val="100000"/>
              </a:lnSpc>
              <a:spcAft>
                <a:spcPct val="0"/>
              </a:spcAft>
              <a:buClrTx/>
              <a:buFontTx/>
              <a:buChar char="•"/>
              <a:defRPr/>
            </a:pPr>
            <a:r>
              <a:rPr lang="en-US" sz="3200" b="0" kern="0" dirty="0">
                <a:solidFill>
                  <a:srgbClr val="000000"/>
                </a:solidFill>
              </a:rPr>
              <a:t>Motorized vehicles such as golf carts, chore boys, fork trucks and personnel lifts are require to:</a:t>
            </a:r>
          </a:p>
          <a:p>
            <a:pPr marL="1068891" lvl="1" indent="-459306" defTabSz="1219170" fontAlgn="base">
              <a:lnSpc>
                <a:spcPct val="100000"/>
              </a:lnSpc>
              <a:spcAft>
                <a:spcPct val="0"/>
              </a:spcAft>
              <a:buFont typeface="Arial" charset="0"/>
              <a:buChar char="–"/>
              <a:defRPr/>
            </a:pPr>
            <a:r>
              <a:rPr lang="en-US" sz="2667" kern="0" dirty="0">
                <a:solidFill>
                  <a:srgbClr val="000000"/>
                </a:solidFill>
              </a:rPr>
              <a:t>Be maintained in good condition, clean, functional,  and safe.</a:t>
            </a:r>
          </a:p>
          <a:p>
            <a:pPr marL="1068891" lvl="1" indent="-459306" defTabSz="1219170" fontAlgn="base">
              <a:lnSpc>
                <a:spcPct val="100000"/>
              </a:lnSpc>
              <a:spcAft>
                <a:spcPct val="0"/>
              </a:spcAft>
              <a:buFont typeface="Arial" charset="0"/>
              <a:buChar char="–"/>
              <a:defRPr/>
            </a:pPr>
            <a:r>
              <a:rPr lang="en-US" sz="2667" kern="0" dirty="0">
                <a:solidFill>
                  <a:srgbClr val="000000"/>
                </a:solidFill>
              </a:rPr>
              <a:t>Inspected daily for deficiencies and documented.</a:t>
            </a:r>
          </a:p>
          <a:p>
            <a:pPr marL="1068891" lvl="1" indent="-459306" defTabSz="1219170" fontAlgn="base">
              <a:lnSpc>
                <a:spcPct val="100000"/>
              </a:lnSpc>
              <a:spcAft>
                <a:spcPct val="0"/>
              </a:spcAft>
              <a:buFont typeface="Arial" charset="0"/>
              <a:buChar char="–"/>
              <a:defRPr/>
            </a:pPr>
            <a:r>
              <a:rPr lang="en-US" sz="2667" kern="0" dirty="0">
                <a:solidFill>
                  <a:srgbClr val="000000"/>
                </a:solidFill>
              </a:rPr>
              <a:t>Only transport personnel in appropriate seating.</a:t>
            </a:r>
          </a:p>
          <a:p>
            <a:pPr marL="1670009" lvl="2" indent="-448722" defTabSz="1219170" fontAlgn="base">
              <a:lnSpc>
                <a:spcPct val="100000"/>
              </a:lnSpc>
              <a:spcAft>
                <a:spcPct val="0"/>
              </a:spcAft>
              <a:buClr>
                <a:srgbClr val="999999"/>
              </a:buClr>
              <a:buFont typeface="Wingdings" pitchFamily="2" charset="2"/>
              <a:buChar char="w"/>
              <a:defRPr/>
            </a:pPr>
            <a:r>
              <a:rPr lang="en-US" sz="2400" kern="0" dirty="0">
                <a:solidFill>
                  <a:srgbClr val="000000"/>
                </a:solidFill>
              </a:rPr>
              <a:t>No riding in truck beds.</a:t>
            </a:r>
          </a:p>
          <a:p>
            <a:pPr marL="1670009" lvl="2" indent="-448722" defTabSz="1219170" fontAlgn="base">
              <a:lnSpc>
                <a:spcPct val="100000"/>
              </a:lnSpc>
              <a:spcAft>
                <a:spcPct val="0"/>
              </a:spcAft>
              <a:buClr>
                <a:srgbClr val="999999"/>
              </a:buClr>
              <a:buFont typeface="Wingdings" pitchFamily="2" charset="2"/>
              <a:buChar char="w"/>
              <a:defRPr/>
            </a:pPr>
            <a:r>
              <a:rPr lang="en-US" sz="2400" kern="0" dirty="0">
                <a:solidFill>
                  <a:srgbClr val="000000"/>
                </a:solidFill>
              </a:rPr>
              <a:t>Only one person per seat.</a:t>
            </a:r>
          </a:p>
          <a:p>
            <a:pPr marL="450839" indent="-450839" defTabSz="1219170" fontAlgn="base">
              <a:lnSpc>
                <a:spcPct val="100000"/>
              </a:lnSpc>
              <a:spcAft>
                <a:spcPct val="0"/>
              </a:spcAft>
              <a:buClrTx/>
              <a:buFontTx/>
              <a:buChar char="•"/>
              <a:defRPr/>
            </a:pPr>
            <a:r>
              <a:rPr lang="en-US" sz="3200" b="0" kern="0" dirty="0">
                <a:solidFill>
                  <a:srgbClr val="000000"/>
                </a:solidFill>
              </a:rPr>
              <a:t>All vehicles are required to stop at all stop lines and stop signs.</a:t>
            </a:r>
          </a:p>
          <a:p>
            <a:pPr marL="450839" indent="-450839" defTabSz="1219170" fontAlgn="base">
              <a:lnSpc>
                <a:spcPct val="100000"/>
              </a:lnSpc>
              <a:spcAft>
                <a:spcPct val="0"/>
              </a:spcAft>
              <a:buClrTx/>
              <a:buFontTx/>
              <a:buChar char="•"/>
              <a:defRPr/>
            </a:pPr>
            <a:r>
              <a:rPr lang="en-US" sz="3200" b="0" kern="0" dirty="0">
                <a:solidFill>
                  <a:srgbClr val="000000"/>
                </a:solidFill>
              </a:rPr>
              <a:t>In plant speed limit is 5 mph.</a:t>
            </a:r>
          </a:p>
          <a:p>
            <a:pPr marL="0" indent="0"/>
            <a:endParaRPr lang="en-US" dirty="0"/>
          </a:p>
        </p:txBody>
      </p:sp>
      <p:sp>
        <p:nvSpPr>
          <p:cNvPr id="5" name="TextBox 4"/>
          <p:cNvSpPr txBox="1"/>
          <p:nvPr/>
        </p:nvSpPr>
        <p:spPr>
          <a:xfrm>
            <a:off x="2978206" y="6599468"/>
            <a:ext cx="589279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7356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4267" b="1" kern="0" dirty="0">
                <a:solidFill>
                  <a:srgbClr val="000000"/>
                </a:solidFill>
                <a:latin typeface="Honeywell Sans" panose="02010503040101060203" pitchFamily="50" charset="0"/>
              </a:rPr>
              <a:t>Hot Work</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normAutofit/>
          </a:bodyPr>
          <a:lstStyle/>
          <a:p>
            <a:pPr marL="457200" marR="164249" indent="-457200">
              <a:spcBef>
                <a:spcPts val="813"/>
              </a:spcBef>
              <a:buClrTx/>
              <a:buFont typeface="Arial" panose="020B0604020202020204" pitchFamily="34" charset="0"/>
              <a:buChar char="•"/>
            </a:pPr>
            <a:r>
              <a:rPr lang="en-US" sz="2800" b="0" dirty="0">
                <a:solidFill>
                  <a:srgbClr val="000000"/>
                </a:solidFill>
                <a:ea typeface="Arial" panose="020B0604020202020204" pitchFamily="34" charset="0"/>
              </a:rPr>
              <a:t>Hot work process are defined as activities such as brazing, cutting, welding, any open flames, or using ordinary electrical equipment in an area with potential flammable vapors or in an electrically classified or hazardous area, or where ignition sources must be controlled through the use of a hot work permit</a:t>
            </a:r>
            <a:r>
              <a:rPr lang="en-US" sz="2800" b="0" dirty="0">
                <a:ea typeface="Arial" panose="020B0604020202020204" pitchFamily="34" charset="0"/>
              </a:rPr>
              <a:t>.</a:t>
            </a:r>
          </a:p>
          <a:p>
            <a:pPr defTabSz="1219170" fontAlgn="base">
              <a:lnSpc>
                <a:spcPct val="100000"/>
              </a:lnSpc>
              <a:spcAft>
                <a:spcPct val="0"/>
              </a:spcAft>
              <a:buClrTx/>
              <a:buFont typeface="Arial" panose="020B0604020202020204" pitchFamily="34" charset="0"/>
              <a:buChar char="•"/>
              <a:defRPr/>
            </a:pPr>
            <a:r>
              <a:rPr lang="en-US" sz="2800" b="0" kern="0" dirty="0">
                <a:solidFill>
                  <a:srgbClr val="000000"/>
                </a:solidFill>
              </a:rPr>
              <a:t>To perform hot work activities, a hot work permit is required.</a:t>
            </a:r>
          </a:p>
          <a:p>
            <a:pPr lvl="2" defTabSz="1219170" fontAlgn="base">
              <a:lnSpc>
                <a:spcPct val="100000"/>
              </a:lnSpc>
              <a:spcAft>
                <a:spcPct val="0"/>
              </a:spcAft>
              <a:buClrTx/>
              <a:defRPr/>
            </a:pPr>
            <a:r>
              <a:rPr lang="en-US" sz="2400" kern="0" dirty="0">
                <a:solidFill>
                  <a:srgbClr val="000000"/>
                </a:solidFill>
              </a:rPr>
              <a:t>Contact your sponsor or construction manager if a permit is required.</a:t>
            </a:r>
          </a:p>
          <a:p>
            <a:pPr lvl="3" defTabSz="1219170" fontAlgn="base">
              <a:lnSpc>
                <a:spcPct val="100000"/>
              </a:lnSpc>
              <a:spcAft>
                <a:spcPct val="0"/>
              </a:spcAft>
              <a:buClrTx/>
              <a:buFont typeface="Arial" panose="020B0604020202020204" pitchFamily="34" charset="0"/>
              <a:buChar char="•"/>
              <a:defRPr/>
            </a:pPr>
            <a:r>
              <a:rPr lang="en-US" sz="2000" kern="0" dirty="0">
                <a:solidFill>
                  <a:srgbClr val="000000"/>
                </a:solidFill>
              </a:rPr>
              <a:t>Permits for the Botts Road facility are issued by the building owner.</a:t>
            </a:r>
          </a:p>
          <a:p>
            <a:pPr lvl="3" defTabSz="1219170" fontAlgn="base">
              <a:lnSpc>
                <a:spcPct val="100000"/>
              </a:lnSpc>
              <a:spcAft>
                <a:spcPct val="0"/>
              </a:spcAft>
              <a:buClrTx/>
              <a:buFont typeface="Arial" panose="020B0604020202020204" pitchFamily="34" charset="0"/>
              <a:buChar char="•"/>
              <a:defRPr/>
            </a:pPr>
            <a:r>
              <a:rPr lang="en-US" sz="2000" kern="0" dirty="0">
                <a:solidFill>
                  <a:srgbClr val="000000"/>
                </a:solidFill>
              </a:rPr>
              <a:t>Permits for other KCNSC sites are issued by KCNSC.</a:t>
            </a:r>
          </a:p>
          <a:p>
            <a:pPr marL="0" indent="0"/>
            <a:endParaRPr lang="en-US" dirty="0"/>
          </a:p>
        </p:txBody>
      </p:sp>
      <p:sp>
        <p:nvSpPr>
          <p:cNvPr id="5" name="TextBox 4"/>
          <p:cNvSpPr txBox="1"/>
          <p:nvPr/>
        </p:nvSpPr>
        <p:spPr>
          <a:xfrm>
            <a:off x="3017963" y="6599468"/>
            <a:ext cx="589279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8099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4267" b="1" kern="0" dirty="0">
                <a:solidFill>
                  <a:srgbClr val="000000"/>
                </a:solidFill>
                <a:latin typeface="Honeywell Sans" panose="02010503040101060203" pitchFamily="50" charset="0"/>
              </a:rPr>
              <a:t>Fall Protection</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normAutofit/>
          </a:bodyPr>
          <a:lstStyle/>
          <a:p>
            <a:pPr marL="0" marR="164249" indent="0">
              <a:spcBef>
                <a:spcPts val="813"/>
              </a:spcBef>
              <a:buClrTx/>
            </a:pPr>
            <a:r>
              <a:rPr lang="en-US" sz="2667" b="0" dirty="0">
                <a:solidFill>
                  <a:srgbClr val="000000"/>
                </a:solidFill>
                <a:ea typeface="Arial" panose="020B0604020202020204" pitchFamily="34" charset="0"/>
              </a:rPr>
              <a:t>All work above 4 feet (CFR 1910) or 6 feet (CFR 1926) for construction related activities that present a fall hazard, must have fall protection.</a:t>
            </a:r>
          </a:p>
          <a:p>
            <a:pPr marL="342900" indent="-342900" defTabSz="1219170" fontAlgn="base">
              <a:lnSpc>
                <a:spcPct val="100000"/>
              </a:lnSpc>
              <a:spcAft>
                <a:spcPct val="0"/>
              </a:spcAft>
              <a:buClrTx/>
              <a:buFont typeface="Arial" panose="020B0604020202020204" pitchFamily="34" charset="0"/>
              <a:buChar char="•"/>
              <a:defRPr/>
            </a:pPr>
            <a:r>
              <a:rPr lang="en-US" sz="2467" b="0" kern="0" dirty="0">
                <a:solidFill>
                  <a:srgbClr val="000000"/>
                </a:solidFill>
              </a:rPr>
              <a:t>This does not apply to ladders.</a:t>
            </a:r>
          </a:p>
          <a:p>
            <a:pPr marL="342900" indent="-342900" defTabSz="1219170" fontAlgn="base">
              <a:lnSpc>
                <a:spcPct val="100000"/>
              </a:lnSpc>
              <a:spcAft>
                <a:spcPct val="0"/>
              </a:spcAft>
              <a:buClrTx/>
              <a:buFont typeface="Arial" panose="020B0604020202020204" pitchFamily="34" charset="0"/>
              <a:buChar char="•"/>
              <a:defRPr/>
            </a:pPr>
            <a:r>
              <a:rPr lang="en-US" sz="2467" b="0" kern="0" dirty="0">
                <a:solidFill>
                  <a:srgbClr val="000000"/>
                </a:solidFill>
              </a:rPr>
              <a:t>If fall protection is required, see the fall protection requirements identified in the Construction Safety section of this document.</a:t>
            </a:r>
          </a:p>
          <a:p>
            <a:pPr marL="342900" indent="-342900" defTabSz="1219170" fontAlgn="base">
              <a:lnSpc>
                <a:spcPct val="100000"/>
              </a:lnSpc>
              <a:spcAft>
                <a:spcPct val="0"/>
              </a:spcAft>
              <a:buClrTx/>
              <a:buFont typeface="Arial" panose="020B0604020202020204" pitchFamily="34" charset="0"/>
              <a:buChar char="•"/>
              <a:defRPr/>
            </a:pPr>
            <a:endParaRPr lang="en-US" sz="2067" b="0" kern="0" dirty="0">
              <a:solidFill>
                <a:srgbClr val="000000"/>
              </a:solidFill>
            </a:endParaRPr>
          </a:p>
          <a:p>
            <a:pPr marL="0" indent="0"/>
            <a:endParaRPr lang="en-US" dirty="0"/>
          </a:p>
        </p:txBody>
      </p:sp>
      <p:sp>
        <p:nvSpPr>
          <p:cNvPr id="5" name="TextBox 4"/>
          <p:cNvSpPr txBox="1"/>
          <p:nvPr/>
        </p:nvSpPr>
        <p:spPr>
          <a:xfrm>
            <a:off x="2938449" y="6599468"/>
            <a:ext cx="589279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15584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23282-47ED-48A9-BB4D-CF63D190058B}"/>
              </a:ext>
            </a:extLst>
          </p:cNvPr>
          <p:cNvSpPr>
            <a:spLocks noGrp="1"/>
          </p:cNvSpPr>
          <p:nvPr>
            <p:ph type="title"/>
          </p:nvPr>
        </p:nvSpPr>
        <p:spPr>
          <a:xfrm>
            <a:off x="495298" y="3429001"/>
            <a:ext cx="11064097" cy="1447799"/>
          </a:xfrm>
        </p:spPr>
        <p:txBody>
          <a:bodyPr/>
          <a:lstStyle/>
          <a:p>
            <a:pPr lvl="0" algn="ctr" defTabSz="1219170">
              <a:lnSpc>
                <a:spcPct val="100000"/>
              </a:lnSpc>
              <a:spcBef>
                <a:spcPts val="0"/>
              </a:spcBef>
              <a:spcAft>
                <a:spcPts val="600"/>
              </a:spcAft>
              <a:defRPr/>
            </a:pPr>
            <a:r>
              <a:rPr lang="en-US" dirty="0"/>
              <a:t>Section II</a:t>
            </a:r>
            <a:br>
              <a:rPr lang="en-US" dirty="0"/>
            </a:br>
            <a:r>
              <a:rPr lang="en-US" altLang="en-US" sz="4267" b="1" kern="0" cap="none" dirty="0">
                <a:solidFill>
                  <a:srgbClr val="000000"/>
                </a:solidFill>
                <a:latin typeface="Honeywell Sans" panose="02010503040101060203" pitchFamily="50" charset="0"/>
                <a:ea typeface="+mn-ea"/>
                <a:cs typeface="+mn-cs"/>
              </a:rPr>
              <a:t>Security Requirements</a:t>
            </a:r>
          </a:p>
        </p:txBody>
      </p:sp>
      <p:sp>
        <p:nvSpPr>
          <p:cNvPr id="3" name="Text Placeholder 2">
            <a:extLst>
              <a:ext uri="{FF2B5EF4-FFF2-40B4-BE49-F238E27FC236}">
                <a16:creationId xmlns:a16="http://schemas.microsoft.com/office/drawing/2014/main" id="{57227F83-A045-4A7C-B4C2-579F8862D920}"/>
              </a:ext>
            </a:extLst>
          </p:cNvPr>
          <p:cNvSpPr>
            <a:spLocks noGrp="1"/>
          </p:cNvSpPr>
          <p:nvPr>
            <p:ph type="body" idx="1"/>
          </p:nvPr>
        </p:nvSpPr>
        <p:spPr>
          <a:xfrm>
            <a:off x="495299" y="4876800"/>
            <a:ext cx="10615523" cy="1485901"/>
          </a:xfrm>
        </p:spPr>
        <p:txBody>
          <a:bodyPr/>
          <a:lstStyle/>
          <a:p>
            <a:pPr algn="ctr" defTabSz="1219170"/>
            <a:r>
              <a:rPr lang="en-US" kern="0" dirty="0">
                <a:solidFill>
                  <a:sysClr val="windowText" lastClr="000000"/>
                </a:solidFill>
              </a:rPr>
              <a:t>This Section Required for all contractors</a:t>
            </a:r>
          </a:p>
        </p:txBody>
      </p:sp>
      <p:sp>
        <p:nvSpPr>
          <p:cNvPr id="8" name="Slide Number Placeholder 7">
            <a:extLst>
              <a:ext uri="{FF2B5EF4-FFF2-40B4-BE49-F238E27FC236}">
                <a16:creationId xmlns:a16="http://schemas.microsoft.com/office/drawing/2014/main" id="{F3C910D2-0AD4-4930-B7D6-D63905905817}"/>
              </a:ext>
            </a:extLst>
          </p:cNvPr>
          <p:cNvSpPr>
            <a:spLocks noGrp="1"/>
          </p:cNvSpPr>
          <p:nvPr>
            <p:ph type="sldNum" sz="quarter" idx="12"/>
          </p:nvPr>
        </p:nvSpPr>
        <p:spPr/>
        <p:txBody>
          <a:bodyPr/>
          <a:lstStyle/>
          <a:p>
            <a:fld id="{7B94EC18-1D2B-4535-B738-0E53AFE26620}" type="slidenum">
              <a:rPr lang="en-US" smtClean="0">
                <a:solidFill>
                  <a:prstClr val="white"/>
                </a:solidFill>
              </a:rPr>
              <a:pPr/>
              <a:t>23</a:t>
            </a:fld>
            <a:endParaRPr lang="en-US" dirty="0">
              <a:solidFill>
                <a:prstClr val="white"/>
              </a:solidFill>
            </a:endParaRPr>
          </a:p>
        </p:txBody>
      </p:sp>
      <p:sp>
        <p:nvSpPr>
          <p:cNvPr id="5" name="Footer Placeholder 4">
            <a:extLst>
              <a:ext uri="{FF2B5EF4-FFF2-40B4-BE49-F238E27FC236}">
                <a16:creationId xmlns:a16="http://schemas.microsoft.com/office/drawing/2014/main" id="{47218955-D351-40C8-BFD4-823635598113}"/>
              </a:ext>
            </a:extLst>
          </p:cNvPr>
          <p:cNvSpPr txBox="1">
            <a:spLocks/>
          </p:cNvSpPr>
          <p:nvPr/>
        </p:nvSpPr>
        <p:spPr>
          <a:xfrm>
            <a:off x="3823807" y="6553270"/>
            <a:ext cx="7463790" cy="237617"/>
          </a:xfrm>
          <a:prstGeom prst="rect">
            <a:avLst/>
          </a:prstGeom>
        </p:spPr>
        <p:txBody>
          <a:bodyPr lIns="0" rIns="0"/>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800" dirty="0">
                <a:solidFill>
                  <a:prstClr val="white"/>
                </a:solidFill>
                <a:latin typeface="Arial" panose="020B0604020202020204" pitchFamily="34" charset="0"/>
                <a:cs typeface="Arial" panose="020B0604020202020204" pitchFamily="34" charset="0"/>
              </a:rPr>
              <a:t>NSC-614-6792 Unclassified Unlimited Release</a:t>
            </a:r>
          </a:p>
        </p:txBody>
      </p:sp>
    </p:spTree>
    <p:extLst>
      <p:ext uri="{BB962C8B-B14F-4D97-AF65-F5344CB8AC3E}">
        <p14:creationId xmlns:p14="http://schemas.microsoft.com/office/powerpoint/2010/main" val="1531995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0"/>
            <a:ext cx="10669812" cy="711200"/>
          </a:xfrm>
        </p:spPr>
        <p:txBody>
          <a:bodyPr/>
          <a:lstStyle/>
          <a:p>
            <a:pPr algn="ctr"/>
            <a:r>
              <a:rPr lang="en-US" altLang="en-US" sz="3733" b="1" kern="0" dirty="0">
                <a:solidFill>
                  <a:srgbClr val="000000"/>
                </a:solidFill>
                <a:latin typeface="Honeywell Sans" panose="02010503040101060203" pitchFamily="50" charset="0"/>
              </a:rPr>
              <a:t>Security Welcomes You</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93800"/>
            <a:ext cx="10670117" cy="5054600"/>
          </a:xfrm>
        </p:spPr>
        <p:txBody>
          <a:bodyPr>
            <a:normAutofit lnSpcReduction="10000"/>
          </a:bodyPr>
          <a:lstStyle/>
          <a:p>
            <a:pPr marL="0" indent="0" defTabSz="1219170" fontAlgn="base">
              <a:lnSpc>
                <a:spcPct val="100000"/>
              </a:lnSpc>
              <a:spcBef>
                <a:spcPct val="0"/>
              </a:spcBef>
              <a:spcAft>
                <a:spcPct val="0"/>
              </a:spcAft>
              <a:buClrTx/>
            </a:pPr>
            <a:r>
              <a:rPr lang="en-US" altLang="en-US" b="0" dirty="0">
                <a:solidFill>
                  <a:srgbClr val="000000"/>
                </a:solidFill>
              </a:rPr>
              <a:t>KCSNC is committed to operating a comprehensive security program to protect the Department of Energy’s assets in a cost-effective and efficient manner.</a:t>
            </a:r>
          </a:p>
          <a:p>
            <a:pPr marL="0" indent="0" defTabSz="1219170" fontAlgn="base">
              <a:lnSpc>
                <a:spcPct val="100000"/>
              </a:lnSpc>
              <a:spcBef>
                <a:spcPct val="0"/>
              </a:spcBef>
              <a:spcAft>
                <a:spcPct val="0"/>
              </a:spcAft>
              <a:buClrTx/>
            </a:pPr>
            <a:endParaRPr lang="en-US" altLang="en-US" b="0" dirty="0">
              <a:solidFill>
                <a:srgbClr val="000000"/>
              </a:solidFill>
            </a:endParaRPr>
          </a:p>
          <a:p>
            <a:pPr marL="0" indent="0" defTabSz="1219170" fontAlgn="base">
              <a:lnSpc>
                <a:spcPct val="100000"/>
              </a:lnSpc>
              <a:spcBef>
                <a:spcPct val="0"/>
              </a:spcBef>
              <a:spcAft>
                <a:spcPct val="0"/>
              </a:spcAft>
              <a:buClrTx/>
            </a:pPr>
            <a:r>
              <a:rPr lang="en-US" altLang="en-US" b="0" dirty="0">
                <a:solidFill>
                  <a:srgbClr val="000000"/>
                </a:solidFill>
              </a:rPr>
              <a:t>Security makes every effort to ensure your safety and health. Please help by educating yourself with the following plant policies and procedures.</a:t>
            </a:r>
          </a:p>
          <a:p>
            <a:pPr marL="0" indent="0" defTabSz="1219170" fontAlgn="base">
              <a:lnSpc>
                <a:spcPct val="100000"/>
              </a:lnSpc>
              <a:spcBef>
                <a:spcPct val="0"/>
              </a:spcBef>
              <a:spcAft>
                <a:spcPct val="0"/>
              </a:spcAft>
              <a:buClrTx/>
            </a:pPr>
            <a:endParaRPr lang="en-US" altLang="en-US" b="0" dirty="0">
              <a:solidFill>
                <a:srgbClr val="000000"/>
              </a:solidFill>
            </a:endParaRPr>
          </a:p>
          <a:p>
            <a:pPr marL="0" indent="0" defTabSz="1219170" fontAlgn="base">
              <a:lnSpc>
                <a:spcPct val="100000"/>
              </a:lnSpc>
              <a:spcBef>
                <a:spcPct val="0"/>
              </a:spcBef>
              <a:spcAft>
                <a:spcPct val="0"/>
              </a:spcAft>
              <a:buClrTx/>
            </a:pPr>
            <a:r>
              <a:rPr lang="en-US" altLang="en-US" b="0" dirty="0">
                <a:solidFill>
                  <a:srgbClr val="000000"/>
                </a:solidFill>
              </a:rPr>
              <a:t>Security is the responsibility of site resident employee and subcontractor to protect the buildings, equipment, tooling, products, information and technologies. </a:t>
            </a:r>
          </a:p>
          <a:p>
            <a:pPr marL="0" indent="0" defTabSz="1219170" fontAlgn="base">
              <a:lnSpc>
                <a:spcPct val="100000"/>
              </a:lnSpc>
              <a:spcBef>
                <a:spcPct val="0"/>
              </a:spcBef>
              <a:spcAft>
                <a:spcPct val="0"/>
              </a:spcAft>
              <a:buClrTx/>
            </a:pPr>
            <a:endParaRPr lang="en-US" altLang="en-US" b="0" dirty="0">
              <a:solidFill>
                <a:srgbClr val="000000"/>
              </a:solidFill>
            </a:endParaRPr>
          </a:p>
          <a:p>
            <a:pPr marL="0" indent="0" defTabSz="1219170" fontAlgn="base">
              <a:lnSpc>
                <a:spcPct val="100000"/>
              </a:lnSpc>
              <a:spcBef>
                <a:spcPct val="0"/>
              </a:spcBef>
              <a:spcAft>
                <a:spcPct val="0"/>
              </a:spcAft>
              <a:buClrTx/>
            </a:pPr>
            <a:r>
              <a:rPr lang="en-US" altLang="en-US" b="0" dirty="0">
                <a:solidFill>
                  <a:srgbClr val="000000"/>
                </a:solidFill>
              </a:rPr>
              <a:t>Security personnel and systems provide only a portion of the protection. </a:t>
            </a:r>
          </a:p>
          <a:p>
            <a:pPr marL="0" indent="0" algn="ctr" defTabSz="1219170" fontAlgn="base">
              <a:lnSpc>
                <a:spcPct val="100000"/>
              </a:lnSpc>
              <a:spcBef>
                <a:spcPct val="0"/>
              </a:spcBef>
              <a:spcAft>
                <a:spcPct val="0"/>
              </a:spcAft>
              <a:buClrTx/>
            </a:pPr>
            <a:endParaRPr lang="en-US" altLang="en-US" sz="2667" dirty="0">
              <a:solidFill>
                <a:srgbClr val="000000"/>
              </a:solidFill>
            </a:endParaRPr>
          </a:p>
          <a:p>
            <a:pPr marL="0" indent="0" algn="ctr" defTabSz="1219170" fontAlgn="base">
              <a:lnSpc>
                <a:spcPct val="100000"/>
              </a:lnSpc>
              <a:spcBef>
                <a:spcPct val="0"/>
              </a:spcBef>
              <a:spcAft>
                <a:spcPct val="0"/>
              </a:spcAft>
              <a:buClrTx/>
            </a:pPr>
            <a:r>
              <a:rPr lang="en-US" altLang="en-US" u="sng" dirty="0">
                <a:solidFill>
                  <a:srgbClr val="000000"/>
                </a:solidFill>
                <a:effectLst>
                  <a:outerShdw blurRad="38100" dist="38100" dir="2700000" algn="tl">
                    <a:srgbClr val="000000">
                      <a:alpha val="43137"/>
                    </a:srgbClr>
                  </a:outerShdw>
                </a:effectLst>
              </a:rPr>
              <a:t>SECURITY IS EVERYBODY’S BUSINESS AND EVERYBODY’S JOB.</a:t>
            </a:r>
          </a:p>
          <a:p>
            <a:endParaRPr lang="en-US" dirty="0"/>
          </a:p>
        </p:txBody>
      </p:sp>
      <p:sp>
        <p:nvSpPr>
          <p:cNvPr id="5" name="TextBox 4"/>
          <p:cNvSpPr txBox="1"/>
          <p:nvPr/>
        </p:nvSpPr>
        <p:spPr>
          <a:xfrm>
            <a:off x="3176035" y="6599468"/>
            <a:ext cx="58399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1532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Safeguards and Security Program</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211733"/>
            <a:ext cx="10670117" cy="5036668"/>
          </a:xfrm>
        </p:spPr>
        <p:txBody>
          <a:bodyPr>
            <a:normAutofit fontScale="92500" lnSpcReduction="10000"/>
          </a:bodyPr>
          <a:lstStyle/>
          <a:p>
            <a:pPr marL="0" indent="0" defTabSz="1219170" fontAlgn="base">
              <a:lnSpc>
                <a:spcPct val="100000"/>
              </a:lnSpc>
              <a:spcBef>
                <a:spcPct val="0"/>
              </a:spcBef>
              <a:spcAft>
                <a:spcPct val="0"/>
              </a:spcAft>
              <a:buClrTx/>
            </a:pPr>
            <a:r>
              <a:rPr lang="en-US" altLang="en-US" b="0" dirty="0">
                <a:solidFill>
                  <a:srgbClr val="000000"/>
                </a:solidFill>
              </a:rPr>
              <a:t>KCNSC provides security protection for classified, sensitive, and unclassified material and information, government property, site residents, and visitors on a year-round, 24-hour, seven-day-a-week basis. </a:t>
            </a:r>
          </a:p>
          <a:p>
            <a:pPr marL="0" indent="0" defTabSz="1219170" fontAlgn="base">
              <a:lnSpc>
                <a:spcPct val="100000"/>
              </a:lnSpc>
              <a:spcBef>
                <a:spcPct val="0"/>
              </a:spcBef>
              <a:spcAft>
                <a:spcPct val="0"/>
              </a:spcAft>
              <a:buClrTx/>
            </a:pPr>
            <a:endParaRPr lang="en-US" altLang="en-US" b="0" dirty="0">
              <a:solidFill>
                <a:srgbClr val="000000"/>
              </a:solidFill>
            </a:endParaRPr>
          </a:p>
          <a:p>
            <a:pPr marL="0" indent="0" defTabSz="1219170" fontAlgn="base">
              <a:lnSpc>
                <a:spcPct val="100000"/>
              </a:lnSpc>
              <a:spcBef>
                <a:spcPct val="0"/>
              </a:spcBef>
              <a:spcAft>
                <a:spcPct val="0"/>
              </a:spcAft>
              <a:buClrTx/>
            </a:pPr>
            <a:r>
              <a:rPr lang="en-US" altLang="en-US" b="0" dirty="0">
                <a:solidFill>
                  <a:srgbClr val="000000"/>
                </a:solidFill>
              </a:rPr>
              <a:t>Security Services handles personnel security, incident investigation, classified matter protection and control, official and unofficial foreign travel, foreign visits and assignments, and security education.</a:t>
            </a:r>
          </a:p>
          <a:p>
            <a:pPr marL="0" indent="0" defTabSz="1219170" fontAlgn="base">
              <a:lnSpc>
                <a:spcPct val="100000"/>
              </a:lnSpc>
              <a:spcBef>
                <a:spcPct val="0"/>
              </a:spcBef>
              <a:spcAft>
                <a:spcPct val="0"/>
              </a:spcAft>
              <a:buClrTx/>
            </a:pPr>
            <a:endParaRPr lang="en-US" altLang="en-US" b="0" dirty="0">
              <a:solidFill>
                <a:srgbClr val="000000"/>
              </a:solidFill>
            </a:endParaRPr>
          </a:p>
          <a:p>
            <a:pPr marL="0" indent="0" defTabSz="1219170" fontAlgn="base">
              <a:lnSpc>
                <a:spcPct val="100000"/>
              </a:lnSpc>
              <a:spcBef>
                <a:spcPct val="0"/>
              </a:spcBef>
              <a:spcAft>
                <a:spcPct val="0"/>
              </a:spcAft>
              <a:buClrTx/>
            </a:pPr>
            <a:r>
              <a:rPr lang="en-US" altLang="en-US" b="0" dirty="0">
                <a:solidFill>
                  <a:srgbClr val="000000"/>
                </a:solidFill>
              </a:rPr>
              <a:t>Protective Force Officers are available at all times.</a:t>
            </a:r>
          </a:p>
          <a:p>
            <a:pPr marL="0" indent="0" defTabSz="1219170" fontAlgn="base">
              <a:lnSpc>
                <a:spcPct val="100000"/>
              </a:lnSpc>
              <a:spcBef>
                <a:spcPct val="0"/>
              </a:spcBef>
              <a:spcAft>
                <a:spcPct val="0"/>
              </a:spcAft>
              <a:buClrTx/>
            </a:pPr>
            <a:endParaRPr lang="en-US" altLang="en-US" b="0" dirty="0">
              <a:solidFill>
                <a:srgbClr val="000000"/>
              </a:solidFill>
            </a:endParaRPr>
          </a:p>
          <a:p>
            <a:pPr marL="0" indent="0" defTabSz="1219170" fontAlgn="base">
              <a:lnSpc>
                <a:spcPct val="100000"/>
              </a:lnSpc>
              <a:spcBef>
                <a:spcPct val="0"/>
              </a:spcBef>
              <a:spcAft>
                <a:spcPct val="0"/>
              </a:spcAft>
              <a:buClrTx/>
            </a:pPr>
            <a:r>
              <a:rPr lang="en-US" altLang="en-US" b="0" dirty="0">
                <a:solidFill>
                  <a:srgbClr val="000000"/>
                </a:solidFill>
              </a:rPr>
              <a:t>Technical Security manages physical security systems and technical surveillance countermeasures.</a:t>
            </a:r>
          </a:p>
          <a:p>
            <a:pPr marL="0" indent="0" defTabSz="1219170" fontAlgn="base">
              <a:lnSpc>
                <a:spcPct val="100000"/>
              </a:lnSpc>
              <a:spcBef>
                <a:spcPct val="0"/>
              </a:spcBef>
              <a:spcAft>
                <a:spcPct val="0"/>
              </a:spcAft>
              <a:buClrTx/>
            </a:pPr>
            <a:endParaRPr lang="en-US" altLang="en-US" b="0" dirty="0">
              <a:solidFill>
                <a:srgbClr val="000000"/>
              </a:solidFill>
            </a:endParaRPr>
          </a:p>
          <a:p>
            <a:pPr marL="0" indent="0" defTabSz="1219170" fontAlgn="base">
              <a:lnSpc>
                <a:spcPct val="100000"/>
              </a:lnSpc>
              <a:spcBef>
                <a:spcPct val="0"/>
              </a:spcBef>
              <a:spcAft>
                <a:spcPct val="0"/>
              </a:spcAft>
              <a:buClrTx/>
            </a:pPr>
            <a:r>
              <a:rPr lang="en-US" altLang="en-US" b="0" dirty="0">
                <a:solidFill>
                  <a:srgbClr val="000000"/>
                </a:solidFill>
              </a:rPr>
              <a:t>Cyber Security provides classified and unclassified cyber security and communications security. </a:t>
            </a:r>
          </a:p>
          <a:p>
            <a:endParaRPr lang="en-US" dirty="0"/>
          </a:p>
        </p:txBody>
      </p:sp>
      <p:sp>
        <p:nvSpPr>
          <p:cNvPr id="5" name="TextBox 4"/>
          <p:cNvSpPr txBox="1"/>
          <p:nvPr/>
        </p:nvSpPr>
        <p:spPr>
          <a:xfrm>
            <a:off x="3157553" y="6599468"/>
            <a:ext cx="63479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3657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0"/>
            <a:ext cx="10669812" cy="609600"/>
          </a:xfrm>
        </p:spPr>
        <p:txBody>
          <a:bodyPr/>
          <a:lstStyle/>
          <a:p>
            <a:pPr algn="ctr"/>
            <a:r>
              <a:rPr lang="en-US" altLang="en-US" sz="3733" b="1" kern="0" dirty="0">
                <a:solidFill>
                  <a:srgbClr val="000000"/>
                </a:solidFill>
                <a:latin typeface="Honeywell Sans" panose="02010503040101060203" pitchFamily="50" charset="0"/>
              </a:rPr>
              <a:t>Security Definitions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990600"/>
            <a:ext cx="10670117" cy="5257800"/>
          </a:xfrm>
        </p:spPr>
        <p:txBody>
          <a:bodyPr>
            <a:normAutofit fontScale="85000" lnSpcReduction="20000"/>
          </a:bodyPr>
          <a:lstStyle/>
          <a:p>
            <a:pPr marL="0" indent="0" defTabSz="1219170" eaLnBrk="0" fontAlgn="base" hangingPunct="0">
              <a:lnSpc>
                <a:spcPct val="100000"/>
              </a:lnSpc>
              <a:spcAft>
                <a:spcPct val="0"/>
              </a:spcAft>
              <a:buClrTx/>
              <a:defRPr/>
            </a:pPr>
            <a:r>
              <a:rPr lang="en-US" sz="2267" b="0" u="sng" kern="0" dirty="0">
                <a:solidFill>
                  <a:prstClr val="black"/>
                </a:solidFill>
              </a:rPr>
              <a:t>Site residents </a:t>
            </a:r>
            <a:r>
              <a:rPr lang="en-US" sz="2267" b="0" kern="0" dirty="0">
                <a:solidFill>
                  <a:prstClr val="black"/>
                </a:solidFill>
              </a:rPr>
              <a:t>: include Honeywell, KCFO, and laboratory employees, subcontractors, and building owners and their support contractors working at the KCNSC sites. </a:t>
            </a:r>
          </a:p>
          <a:p>
            <a:pPr marL="0" indent="0" defTabSz="1219170" eaLnBrk="0" fontAlgn="base" hangingPunct="0">
              <a:lnSpc>
                <a:spcPct val="100000"/>
              </a:lnSpc>
              <a:spcAft>
                <a:spcPct val="0"/>
              </a:spcAft>
              <a:buClrTx/>
              <a:defRPr/>
            </a:pPr>
            <a:endParaRPr lang="en-US" sz="1333" b="0" kern="0" dirty="0">
              <a:solidFill>
                <a:prstClr val="black"/>
              </a:solidFill>
            </a:endParaRPr>
          </a:p>
          <a:p>
            <a:pPr marL="0" indent="0" defTabSz="1219170" eaLnBrk="0" fontAlgn="base" hangingPunct="0">
              <a:lnSpc>
                <a:spcPct val="100000"/>
              </a:lnSpc>
              <a:spcAft>
                <a:spcPct val="0"/>
              </a:spcAft>
              <a:buClrTx/>
              <a:defRPr/>
            </a:pPr>
            <a:r>
              <a:rPr lang="en-US" sz="2267" b="0" u="sng" kern="0" dirty="0">
                <a:solidFill>
                  <a:prstClr val="black"/>
                </a:solidFill>
              </a:rPr>
              <a:t>Visitor </a:t>
            </a:r>
            <a:r>
              <a:rPr lang="en-US" sz="2267" b="0" kern="0" dirty="0">
                <a:solidFill>
                  <a:prstClr val="black"/>
                </a:solidFill>
              </a:rPr>
              <a:t>: is a person who is not a site resident or is not authorized access (i.e., not on the badge reader) to a security area.  </a:t>
            </a:r>
          </a:p>
          <a:p>
            <a:pPr marL="0" indent="0" defTabSz="1219170" eaLnBrk="0" fontAlgn="base" hangingPunct="0">
              <a:lnSpc>
                <a:spcPct val="100000"/>
              </a:lnSpc>
              <a:spcAft>
                <a:spcPct val="0"/>
              </a:spcAft>
              <a:buClrTx/>
              <a:defRPr/>
            </a:pPr>
            <a:endParaRPr lang="en-US" sz="1333" b="0" kern="0" dirty="0">
              <a:solidFill>
                <a:prstClr val="black"/>
              </a:solidFill>
            </a:endParaRPr>
          </a:p>
          <a:p>
            <a:pPr marL="0" indent="0" defTabSz="1219170" eaLnBrk="0" fontAlgn="base" hangingPunct="0">
              <a:lnSpc>
                <a:spcPct val="100000"/>
              </a:lnSpc>
              <a:spcAft>
                <a:spcPct val="0"/>
              </a:spcAft>
              <a:buClrTx/>
              <a:defRPr/>
            </a:pPr>
            <a:r>
              <a:rPr lang="en-US" sz="2267" b="0" u="sng" kern="0" dirty="0">
                <a:solidFill>
                  <a:prstClr val="black"/>
                </a:solidFill>
              </a:rPr>
              <a:t>Host </a:t>
            </a:r>
            <a:r>
              <a:rPr lang="en-US" sz="2267" b="0" kern="0" dirty="0">
                <a:solidFill>
                  <a:prstClr val="black"/>
                </a:solidFill>
              </a:rPr>
              <a:t>: is a site resident who has badge reader access to specific security areas.</a:t>
            </a:r>
          </a:p>
          <a:p>
            <a:pPr marL="0" indent="0" defTabSz="1219170" eaLnBrk="0" fontAlgn="base" hangingPunct="0">
              <a:lnSpc>
                <a:spcPct val="100000"/>
              </a:lnSpc>
              <a:spcAft>
                <a:spcPct val="0"/>
              </a:spcAft>
              <a:buClrTx/>
              <a:defRPr/>
            </a:pPr>
            <a:endParaRPr lang="en-US" sz="2267" b="0" kern="0" dirty="0">
              <a:solidFill>
                <a:prstClr val="black"/>
              </a:solidFill>
            </a:endParaRPr>
          </a:p>
          <a:p>
            <a:pPr marL="0" indent="0" defTabSz="1219170" eaLnBrk="0" fontAlgn="base" hangingPunct="0">
              <a:lnSpc>
                <a:spcPct val="100000"/>
              </a:lnSpc>
              <a:spcAft>
                <a:spcPct val="0"/>
              </a:spcAft>
              <a:buClrTx/>
              <a:defRPr/>
            </a:pPr>
            <a:r>
              <a:rPr lang="en-US" sz="2267" b="0" u="sng" kern="0" dirty="0">
                <a:solidFill>
                  <a:prstClr val="black"/>
                </a:solidFill>
              </a:rPr>
              <a:t>Vetting </a:t>
            </a:r>
            <a:r>
              <a:rPr lang="en-US" sz="2267" b="0" kern="0" dirty="0">
                <a:solidFill>
                  <a:prstClr val="black"/>
                </a:solidFill>
              </a:rPr>
              <a:t>: is the examination and evaluation of a person’s credentials to ensure the appropriate clearance and need-to-access for an area.</a:t>
            </a:r>
          </a:p>
          <a:p>
            <a:pPr marL="0" indent="0" defTabSz="1219170" eaLnBrk="0" fontAlgn="base" hangingPunct="0">
              <a:lnSpc>
                <a:spcPct val="100000"/>
              </a:lnSpc>
              <a:spcAft>
                <a:spcPct val="0"/>
              </a:spcAft>
              <a:buClrTx/>
              <a:defRPr/>
            </a:pPr>
            <a:endParaRPr lang="en-US" sz="1333" b="0" kern="0" dirty="0">
              <a:solidFill>
                <a:prstClr val="black"/>
              </a:solidFill>
            </a:endParaRPr>
          </a:p>
          <a:p>
            <a:pPr marL="0" indent="0" defTabSz="1219170" eaLnBrk="0" fontAlgn="base" hangingPunct="0">
              <a:lnSpc>
                <a:spcPct val="100000"/>
              </a:lnSpc>
              <a:spcAft>
                <a:spcPct val="0"/>
              </a:spcAft>
              <a:buClrTx/>
              <a:defRPr/>
            </a:pPr>
            <a:r>
              <a:rPr lang="en-US" sz="2267" b="0" u="sng" kern="0" dirty="0">
                <a:solidFill>
                  <a:prstClr val="black"/>
                </a:solidFill>
              </a:rPr>
              <a:t>Shadowing </a:t>
            </a:r>
            <a:r>
              <a:rPr lang="en-US" sz="2267" b="0" kern="0" dirty="0">
                <a:solidFill>
                  <a:prstClr val="black"/>
                </a:solidFill>
              </a:rPr>
              <a:t>: is allowing a person into an area without examining the person’s credentials or need-to-access.  When entering through ANY controlled door, make sure it closes behind you BEFORE walking away from the door.</a:t>
            </a:r>
          </a:p>
          <a:p>
            <a:pPr marL="0" indent="0" defTabSz="1219170" eaLnBrk="0" fontAlgn="base" hangingPunct="0">
              <a:lnSpc>
                <a:spcPct val="100000"/>
              </a:lnSpc>
              <a:spcAft>
                <a:spcPct val="0"/>
              </a:spcAft>
              <a:buClrTx/>
              <a:defRPr/>
            </a:pPr>
            <a:endParaRPr lang="en-US" sz="1333" kern="0" dirty="0">
              <a:solidFill>
                <a:prstClr val="black"/>
              </a:solidFill>
            </a:endParaRPr>
          </a:p>
          <a:p>
            <a:pPr marL="0" indent="0" algn="ctr" defTabSz="1219170" eaLnBrk="0" fontAlgn="base" hangingPunct="0">
              <a:lnSpc>
                <a:spcPct val="100000"/>
              </a:lnSpc>
              <a:spcAft>
                <a:spcPct val="0"/>
              </a:spcAft>
              <a:buClrTx/>
              <a:defRPr/>
            </a:pPr>
            <a:r>
              <a:rPr lang="en-US" sz="2800" u="sng" kern="0" dirty="0">
                <a:solidFill>
                  <a:prstClr val="black"/>
                </a:solidFill>
              </a:rPr>
              <a:t>SHADOWING IS NOT ALLOWED THROUGH A BADGE READER/TURNSTILE.</a:t>
            </a:r>
          </a:p>
          <a:p>
            <a:endParaRPr lang="en-US" dirty="0"/>
          </a:p>
        </p:txBody>
      </p:sp>
      <p:sp>
        <p:nvSpPr>
          <p:cNvPr id="5" name="TextBox 4"/>
          <p:cNvSpPr txBox="1"/>
          <p:nvPr/>
        </p:nvSpPr>
        <p:spPr>
          <a:xfrm>
            <a:off x="2946401" y="6578600"/>
            <a:ext cx="64495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7214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0"/>
            <a:ext cx="10669812" cy="711200"/>
          </a:xfrm>
        </p:spPr>
        <p:txBody>
          <a:bodyPr/>
          <a:lstStyle/>
          <a:p>
            <a:pPr algn="ctr"/>
            <a:r>
              <a:rPr lang="en-US" altLang="en-US" sz="3733" b="1" kern="0" dirty="0">
                <a:solidFill>
                  <a:srgbClr val="000000"/>
                </a:solidFill>
                <a:latin typeface="Honeywell Sans" panose="02010503040101060203" pitchFamily="50" charset="0"/>
              </a:rPr>
              <a:t>Security Areas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normAutofit fontScale="92500" lnSpcReduction="10000"/>
          </a:bodyPr>
          <a:lstStyle/>
          <a:p>
            <a:pPr marL="0" indent="0" defTabSz="1219170" eaLnBrk="0" fontAlgn="base" hangingPunct="0">
              <a:lnSpc>
                <a:spcPct val="100000"/>
              </a:lnSpc>
              <a:spcAft>
                <a:spcPct val="0"/>
              </a:spcAft>
              <a:buClrTx/>
              <a:defRPr/>
            </a:pPr>
            <a:r>
              <a:rPr lang="en-US" b="0" kern="0" dirty="0">
                <a:solidFill>
                  <a:srgbClr val="000000"/>
                </a:solidFill>
                <a:cs typeface="Times New Roman" pitchFamily="18" charset="0"/>
              </a:rPr>
              <a:t>Security areas are established to protect a wide array of security interests.  The KCNSC defines its security areas as described below.</a:t>
            </a:r>
          </a:p>
          <a:p>
            <a:pPr marL="0" indent="0" defTabSz="1219170" eaLnBrk="0" fontAlgn="base" hangingPunct="0">
              <a:lnSpc>
                <a:spcPct val="100000"/>
              </a:lnSpc>
              <a:spcAft>
                <a:spcPct val="0"/>
              </a:spcAft>
              <a:buClrTx/>
              <a:defRPr/>
            </a:pPr>
            <a:endParaRPr lang="en-US" sz="1067" b="0" kern="0" dirty="0">
              <a:solidFill>
                <a:srgbClr val="000000"/>
              </a:solidFill>
            </a:endParaRPr>
          </a:p>
          <a:p>
            <a:pPr marL="0" indent="0" defTabSz="1219170" eaLnBrk="0" fontAlgn="base" hangingPunct="0">
              <a:lnSpc>
                <a:spcPct val="100000"/>
              </a:lnSpc>
              <a:spcAft>
                <a:spcPct val="0"/>
              </a:spcAft>
              <a:buClrTx/>
              <a:defRPr/>
            </a:pPr>
            <a:r>
              <a:rPr lang="en-US" b="0" kern="0" dirty="0">
                <a:solidFill>
                  <a:srgbClr val="000000">
                    <a:lumMod val="75000"/>
                  </a:srgbClr>
                </a:solidFill>
              </a:rPr>
              <a:t>General Access Area (GAA)</a:t>
            </a:r>
          </a:p>
          <a:p>
            <a:pPr marL="450839" indent="-450839" defTabSz="1219170" eaLnBrk="0" fontAlgn="base" hangingPunct="0">
              <a:lnSpc>
                <a:spcPct val="100000"/>
              </a:lnSpc>
              <a:spcAft>
                <a:spcPct val="0"/>
              </a:spcAft>
              <a:buClrTx/>
              <a:buFontTx/>
              <a:buChar char="•"/>
              <a:defRPr/>
            </a:pPr>
            <a:r>
              <a:rPr lang="en-US" sz="2000" b="0" kern="0" dirty="0">
                <a:solidFill>
                  <a:srgbClr val="000000">
                    <a:lumMod val="75000"/>
                  </a:srgbClr>
                </a:solidFill>
              </a:rPr>
              <a:t>General Access Area </a:t>
            </a:r>
            <a:r>
              <a:rPr lang="en-US" sz="2133" b="0" kern="0" dirty="0">
                <a:solidFill>
                  <a:srgbClr val="000000"/>
                </a:solidFill>
              </a:rPr>
              <a:t>is a government owned or leased property which is accessible by the general public. </a:t>
            </a:r>
          </a:p>
          <a:p>
            <a:pPr marL="0" indent="0" defTabSz="1219170" eaLnBrk="0" fontAlgn="base" hangingPunct="0">
              <a:lnSpc>
                <a:spcPct val="100000"/>
              </a:lnSpc>
              <a:spcAft>
                <a:spcPct val="0"/>
              </a:spcAft>
              <a:buClrTx/>
              <a:defRPr/>
            </a:pPr>
            <a:endParaRPr lang="en-US" sz="1067" b="0" kern="0" dirty="0">
              <a:solidFill>
                <a:srgbClr val="000000"/>
              </a:solidFill>
            </a:endParaRPr>
          </a:p>
          <a:p>
            <a:pPr marL="0" indent="0" defTabSz="1219170" eaLnBrk="0" fontAlgn="base" hangingPunct="0">
              <a:lnSpc>
                <a:spcPct val="100000"/>
              </a:lnSpc>
              <a:spcAft>
                <a:spcPct val="0"/>
              </a:spcAft>
              <a:buClrTx/>
              <a:defRPr/>
            </a:pPr>
            <a:r>
              <a:rPr lang="en-US" sz="2133" b="0" kern="0" dirty="0">
                <a:solidFill>
                  <a:srgbClr val="000000">
                    <a:lumMod val="75000"/>
                  </a:srgbClr>
                </a:solidFill>
              </a:rPr>
              <a:t>Property Protection Area (PAA)</a:t>
            </a:r>
          </a:p>
          <a:p>
            <a:pPr marL="450839" indent="-450839" defTabSz="1219170" eaLnBrk="0" fontAlgn="base" hangingPunct="0">
              <a:lnSpc>
                <a:spcPct val="100000"/>
              </a:lnSpc>
              <a:spcAft>
                <a:spcPct val="0"/>
              </a:spcAft>
              <a:buClrTx/>
              <a:buFontTx/>
              <a:buChar char="•"/>
              <a:defRPr/>
            </a:pPr>
            <a:r>
              <a:rPr lang="en-US" sz="2133" b="0" kern="0" dirty="0">
                <a:solidFill>
                  <a:srgbClr val="000000">
                    <a:lumMod val="75000"/>
                  </a:srgbClr>
                </a:solidFill>
              </a:rPr>
              <a:t>Property Protection Area </a:t>
            </a:r>
            <a:r>
              <a:rPr lang="en-US" sz="2133" b="0" kern="0" dirty="0">
                <a:solidFill>
                  <a:srgbClr val="000000"/>
                </a:solidFill>
              </a:rPr>
              <a:t>is a controlled security area inside a fence or building, used for the protection of government property and unclassified sensitive information. </a:t>
            </a:r>
          </a:p>
          <a:p>
            <a:pPr marL="450839" indent="-450839" defTabSz="1219170" eaLnBrk="0" fontAlgn="base" hangingPunct="0">
              <a:lnSpc>
                <a:spcPct val="100000"/>
              </a:lnSpc>
              <a:spcAft>
                <a:spcPct val="0"/>
              </a:spcAft>
              <a:buClrTx/>
              <a:buFontTx/>
              <a:buChar char="•"/>
              <a:defRPr/>
            </a:pPr>
            <a:endParaRPr lang="en-US" sz="1067" b="0" kern="0" dirty="0">
              <a:solidFill>
                <a:srgbClr val="000000"/>
              </a:solidFill>
            </a:endParaRPr>
          </a:p>
          <a:p>
            <a:pPr marL="0" indent="0" defTabSz="1219170" eaLnBrk="0" fontAlgn="base" hangingPunct="0">
              <a:lnSpc>
                <a:spcPct val="100000"/>
              </a:lnSpc>
              <a:spcAft>
                <a:spcPct val="0"/>
              </a:spcAft>
              <a:buClrTx/>
              <a:defRPr/>
            </a:pPr>
            <a:r>
              <a:rPr lang="en-US" sz="2133" b="0" kern="0" dirty="0">
                <a:solidFill>
                  <a:srgbClr val="000000">
                    <a:lumMod val="75000"/>
                  </a:srgbClr>
                </a:solidFill>
              </a:rPr>
              <a:t>Vault Type Room(VTR)/ Limited Area (LA)</a:t>
            </a:r>
          </a:p>
          <a:p>
            <a:pPr marL="450839" indent="-450839" defTabSz="1219170" eaLnBrk="0" fontAlgn="base" hangingPunct="0">
              <a:lnSpc>
                <a:spcPct val="100000"/>
              </a:lnSpc>
              <a:spcAft>
                <a:spcPct val="0"/>
              </a:spcAft>
              <a:buClrTx/>
              <a:buFontTx/>
              <a:buChar char="•"/>
              <a:defRPr/>
            </a:pPr>
            <a:r>
              <a:rPr lang="en-US" sz="2133" b="0" kern="0" dirty="0">
                <a:solidFill>
                  <a:srgbClr val="000000">
                    <a:lumMod val="75000"/>
                  </a:srgbClr>
                </a:solidFill>
              </a:rPr>
              <a:t>Vault Type Room and Limited Area </a:t>
            </a:r>
            <a:r>
              <a:rPr lang="en-US" sz="2133" b="0" kern="0" dirty="0">
                <a:solidFill>
                  <a:srgbClr val="000000"/>
                </a:solidFill>
              </a:rPr>
              <a:t>is a controlled security area in the building used for the protection of classified matter. Two kinds of areas exist based upon how classified is controlled and stored.</a:t>
            </a:r>
          </a:p>
          <a:p>
            <a:endParaRPr lang="en-US" dirty="0"/>
          </a:p>
        </p:txBody>
      </p:sp>
      <p:sp>
        <p:nvSpPr>
          <p:cNvPr id="5" name="TextBox 4"/>
          <p:cNvSpPr txBox="1"/>
          <p:nvPr/>
        </p:nvSpPr>
        <p:spPr>
          <a:xfrm>
            <a:off x="3074435" y="6599468"/>
            <a:ext cx="60431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7135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b="1" dirty="0">
                <a:solidFill>
                  <a:prstClr val="black"/>
                </a:solidFill>
                <a:latin typeface="Honeywell Sans" panose="02010503040101060203" pitchFamily="50" charset="0"/>
              </a:rPr>
              <a:t>Security Areas Cont.</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lstStyle/>
          <a:p>
            <a:pPr marL="0" indent="0" defTabSz="1219170" eaLnBrk="0" fontAlgn="base" hangingPunct="0">
              <a:lnSpc>
                <a:spcPct val="100000"/>
              </a:lnSpc>
              <a:spcAft>
                <a:spcPct val="0"/>
              </a:spcAft>
              <a:buClrTx/>
              <a:defRPr/>
            </a:pPr>
            <a:r>
              <a:rPr lang="en-US" sz="2667" b="0" kern="0" dirty="0">
                <a:solidFill>
                  <a:srgbClr val="000000"/>
                </a:solidFill>
              </a:rPr>
              <a:t>Two types of Inner Areas</a:t>
            </a:r>
          </a:p>
          <a:p>
            <a:pPr marL="0" indent="0" defTabSz="1219170" eaLnBrk="0" fontAlgn="base" hangingPunct="0">
              <a:lnSpc>
                <a:spcPct val="100000"/>
              </a:lnSpc>
              <a:spcAft>
                <a:spcPct val="0"/>
              </a:spcAft>
              <a:buClr>
                <a:srgbClr val="DB0029"/>
              </a:buClr>
              <a:defRPr/>
            </a:pPr>
            <a:endParaRPr lang="en-US" sz="2133" b="0" kern="0" dirty="0">
              <a:solidFill>
                <a:srgbClr val="000000"/>
              </a:solidFill>
            </a:endParaRPr>
          </a:p>
          <a:p>
            <a:pPr marL="488938" lvl="1" indent="0" defTabSz="1219170" eaLnBrk="0" fontAlgn="base" hangingPunct="0">
              <a:lnSpc>
                <a:spcPct val="100000"/>
              </a:lnSpc>
              <a:spcAft>
                <a:spcPct val="0"/>
              </a:spcAft>
              <a:defRPr/>
            </a:pPr>
            <a:r>
              <a:rPr lang="en-US" sz="2667" kern="0" dirty="0">
                <a:solidFill>
                  <a:srgbClr val="000000">
                    <a:lumMod val="75000"/>
                  </a:srgbClr>
                </a:solidFill>
              </a:rPr>
              <a:t>Limited Area (LA) – Restricted Area</a:t>
            </a:r>
            <a:endParaRPr lang="en-US" sz="2667" kern="0" dirty="0">
              <a:solidFill>
                <a:srgbClr val="000000"/>
              </a:solidFill>
            </a:endParaRPr>
          </a:p>
          <a:p>
            <a:pPr marL="1068891" lvl="1" indent="-459306" defTabSz="1219170" eaLnBrk="0" fontAlgn="base" hangingPunct="0">
              <a:lnSpc>
                <a:spcPct val="100000"/>
              </a:lnSpc>
              <a:spcAft>
                <a:spcPct val="0"/>
              </a:spcAft>
              <a:buFont typeface="Arial" charset="0"/>
              <a:buChar char="–"/>
              <a:defRPr/>
            </a:pPr>
            <a:r>
              <a:rPr lang="en-US" sz="2133" kern="0" dirty="0">
                <a:solidFill>
                  <a:srgbClr val="000000"/>
                </a:solidFill>
              </a:rPr>
              <a:t> </a:t>
            </a:r>
            <a:r>
              <a:rPr lang="en-US" kern="0" dirty="0">
                <a:solidFill>
                  <a:srgbClr val="000000"/>
                </a:solidFill>
              </a:rPr>
              <a:t>An access-controlled area, where classified material is controlled by a custodian / authorized user or stored in a GSA-approved repository.  </a:t>
            </a:r>
          </a:p>
          <a:p>
            <a:pPr marL="1068891" lvl="1" indent="-459306" defTabSz="1219170" eaLnBrk="0" fontAlgn="base" hangingPunct="0">
              <a:lnSpc>
                <a:spcPct val="100000"/>
              </a:lnSpc>
              <a:spcAft>
                <a:spcPct val="0"/>
              </a:spcAft>
              <a:buFont typeface="Arial" charset="0"/>
              <a:buChar char="–"/>
              <a:defRPr/>
            </a:pPr>
            <a:endParaRPr lang="en-US" sz="1467" kern="0" dirty="0">
              <a:solidFill>
                <a:srgbClr val="000000"/>
              </a:solidFill>
            </a:endParaRPr>
          </a:p>
          <a:p>
            <a:pPr marL="488938" lvl="1" indent="0" defTabSz="1219170" eaLnBrk="0" fontAlgn="base" hangingPunct="0">
              <a:lnSpc>
                <a:spcPct val="100000"/>
              </a:lnSpc>
              <a:spcAft>
                <a:spcPct val="0"/>
              </a:spcAft>
              <a:defRPr/>
            </a:pPr>
            <a:r>
              <a:rPr lang="en-US" sz="2667" kern="0" dirty="0">
                <a:solidFill>
                  <a:srgbClr val="000000">
                    <a:lumMod val="75000"/>
                  </a:srgbClr>
                </a:solidFill>
              </a:rPr>
              <a:t>Vault Type Room(VTR) – Closed Area</a:t>
            </a:r>
          </a:p>
          <a:p>
            <a:pPr marL="1068891" lvl="1" indent="-459306" defTabSz="1219170" eaLnBrk="0" fontAlgn="base" hangingPunct="0">
              <a:lnSpc>
                <a:spcPct val="100000"/>
              </a:lnSpc>
              <a:spcAft>
                <a:spcPct val="0"/>
              </a:spcAft>
              <a:buFont typeface="Arial" charset="0"/>
              <a:buChar char="–"/>
              <a:defRPr/>
            </a:pPr>
            <a:r>
              <a:rPr lang="en-US" kern="0" dirty="0">
                <a:solidFill>
                  <a:srgbClr val="000000"/>
                </a:solidFill>
              </a:rPr>
              <a:t>An access controlled area, where classified matter is openly stored in the area. </a:t>
            </a:r>
          </a:p>
          <a:p>
            <a:endParaRPr lang="en-US" dirty="0"/>
          </a:p>
        </p:txBody>
      </p:sp>
      <p:sp>
        <p:nvSpPr>
          <p:cNvPr id="5" name="TextBox 4"/>
          <p:cNvSpPr txBox="1"/>
          <p:nvPr/>
        </p:nvSpPr>
        <p:spPr>
          <a:xfrm>
            <a:off x="2972835" y="6599468"/>
            <a:ext cx="62463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0587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886" y="300806"/>
            <a:ext cx="10669812" cy="536188"/>
          </a:xfrm>
        </p:spPr>
        <p:txBody>
          <a:bodyPr/>
          <a:lstStyle/>
          <a:p>
            <a:pPr algn="ctr"/>
            <a:r>
              <a:rPr lang="en-US" altLang="en-US" sz="3733" b="1" kern="0" dirty="0">
                <a:solidFill>
                  <a:srgbClr val="000000"/>
                </a:solidFill>
                <a:latin typeface="Honeywell Sans" panose="02010503040101060203" pitchFamily="50" charset="0"/>
              </a:rPr>
              <a:t>Prohibited Articles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normAutofit fontScale="92500" lnSpcReduction="10000"/>
          </a:bodyPr>
          <a:lstStyle/>
          <a:p>
            <a:pPr marL="450839" indent="-450839" defTabSz="1219170" fontAlgn="base">
              <a:lnSpc>
                <a:spcPct val="80000"/>
              </a:lnSpc>
              <a:spcAft>
                <a:spcPct val="0"/>
              </a:spcAft>
              <a:buClrTx/>
            </a:pPr>
            <a:r>
              <a:rPr lang="en-US" altLang="en-US" b="0" kern="0" dirty="0">
                <a:solidFill>
                  <a:prstClr val="black"/>
                </a:solidFill>
              </a:rPr>
              <a:t>Each site resident and visitor is responsible to ensure unauthorized prohibited articles do not enter </a:t>
            </a:r>
            <a:r>
              <a:rPr lang="en-US" altLang="en-US" b="0" u="sng" kern="0" dirty="0">
                <a:solidFill>
                  <a:srgbClr val="FF0000"/>
                </a:solidFill>
              </a:rPr>
              <a:t>any KCNSC </a:t>
            </a:r>
            <a:r>
              <a:rPr lang="en-US" altLang="en-US" b="0" kern="0" dirty="0">
                <a:solidFill>
                  <a:prstClr val="black"/>
                </a:solidFill>
              </a:rPr>
              <a:t>site unless prior security authorization is received.  </a:t>
            </a:r>
          </a:p>
          <a:p>
            <a:pPr marL="450839" indent="-450839" defTabSz="1219170" fontAlgn="base">
              <a:lnSpc>
                <a:spcPct val="80000"/>
              </a:lnSpc>
              <a:spcAft>
                <a:spcPct val="0"/>
              </a:spcAft>
              <a:buClrTx/>
            </a:pPr>
            <a:endParaRPr lang="en-US" altLang="en-US" b="0" kern="0" dirty="0">
              <a:solidFill>
                <a:prstClr val="black"/>
              </a:solidFill>
            </a:endParaRPr>
          </a:p>
          <a:p>
            <a:pPr marL="450839" indent="-450839" defTabSz="1219170" fontAlgn="base">
              <a:lnSpc>
                <a:spcPct val="80000"/>
              </a:lnSpc>
              <a:spcAft>
                <a:spcPct val="0"/>
              </a:spcAft>
              <a:buClrTx/>
            </a:pPr>
            <a:r>
              <a:rPr lang="en-US" altLang="en-US" b="0" kern="0" dirty="0">
                <a:solidFill>
                  <a:prstClr val="black"/>
                </a:solidFill>
              </a:rPr>
              <a:t>If a prohibited article is accidentally brought into a KCNSC facility, contact Security immediately.</a:t>
            </a:r>
          </a:p>
          <a:p>
            <a:pPr marL="450839" indent="-450839" defTabSz="1219170" fontAlgn="base">
              <a:lnSpc>
                <a:spcPct val="80000"/>
              </a:lnSpc>
              <a:spcAft>
                <a:spcPct val="0"/>
              </a:spcAft>
              <a:buClrTx/>
            </a:pPr>
            <a:endParaRPr lang="en-US" altLang="en-US" b="0" kern="0" dirty="0">
              <a:solidFill>
                <a:prstClr val="black"/>
              </a:solidFill>
            </a:endParaRPr>
          </a:p>
          <a:p>
            <a:pPr marL="450839" indent="-450839" defTabSz="1219170" fontAlgn="base">
              <a:lnSpc>
                <a:spcPct val="80000"/>
              </a:lnSpc>
              <a:spcAft>
                <a:spcPct val="0"/>
              </a:spcAft>
              <a:buClrTx/>
            </a:pPr>
            <a:r>
              <a:rPr lang="en-US" altLang="en-US" b="0" kern="0" dirty="0">
                <a:solidFill>
                  <a:prstClr val="black"/>
                </a:solidFill>
              </a:rPr>
              <a:t>The following items are not allowed to be brought on-site:</a:t>
            </a:r>
          </a:p>
          <a:p>
            <a:pPr marL="450839" indent="-450839" defTabSz="1219170" fontAlgn="base">
              <a:lnSpc>
                <a:spcPct val="80000"/>
              </a:lnSpc>
              <a:spcAft>
                <a:spcPct val="0"/>
              </a:spcAft>
              <a:buClrTx/>
              <a:buFontTx/>
              <a:buChar char="•"/>
            </a:pPr>
            <a:r>
              <a:rPr lang="en-US" altLang="en-US" b="0" kern="0" dirty="0">
                <a:solidFill>
                  <a:prstClr val="black"/>
                </a:solidFill>
              </a:rPr>
              <a:t>Explosives,</a:t>
            </a:r>
          </a:p>
          <a:p>
            <a:pPr marL="450839" indent="-450839" defTabSz="1219170" fontAlgn="base">
              <a:lnSpc>
                <a:spcPct val="80000"/>
              </a:lnSpc>
              <a:spcAft>
                <a:spcPct val="0"/>
              </a:spcAft>
              <a:buClrTx/>
              <a:buFontTx/>
              <a:buChar char="•"/>
            </a:pPr>
            <a:r>
              <a:rPr lang="en-US" altLang="en-US" b="0" kern="0" dirty="0">
                <a:solidFill>
                  <a:prstClr val="black"/>
                </a:solidFill>
              </a:rPr>
              <a:t>Dangerous weapons,</a:t>
            </a:r>
          </a:p>
          <a:p>
            <a:pPr marL="450839" indent="-450839" defTabSz="1219170" fontAlgn="base">
              <a:lnSpc>
                <a:spcPct val="80000"/>
              </a:lnSpc>
              <a:spcAft>
                <a:spcPct val="0"/>
              </a:spcAft>
              <a:buClrTx/>
              <a:buFontTx/>
              <a:buChar char="•"/>
            </a:pPr>
            <a:r>
              <a:rPr lang="en-US" altLang="en-US" b="0" kern="0" dirty="0">
                <a:solidFill>
                  <a:prstClr val="black"/>
                </a:solidFill>
              </a:rPr>
              <a:t>Instruments or material likely to produce substantial injury to persons or damage to persons or property,</a:t>
            </a:r>
          </a:p>
          <a:p>
            <a:pPr marL="450839" indent="-450839" defTabSz="1219170" fontAlgn="base">
              <a:lnSpc>
                <a:spcPct val="80000"/>
              </a:lnSpc>
              <a:spcAft>
                <a:spcPct val="0"/>
              </a:spcAft>
              <a:buClrTx/>
              <a:buFontTx/>
              <a:buChar char="•"/>
            </a:pPr>
            <a:r>
              <a:rPr lang="en-US" altLang="en-US" b="0" kern="0" dirty="0">
                <a:solidFill>
                  <a:prstClr val="black"/>
                </a:solidFill>
              </a:rPr>
              <a:t>Controlled substances (e.g., illegal drugs and/or associated paraphernalia but not prescription medicine), and</a:t>
            </a:r>
          </a:p>
          <a:p>
            <a:pPr marL="450839" indent="-450839" defTabSz="1219170" fontAlgn="base">
              <a:lnSpc>
                <a:spcPct val="80000"/>
              </a:lnSpc>
              <a:spcAft>
                <a:spcPct val="0"/>
              </a:spcAft>
              <a:buClrTx/>
              <a:buFontTx/>
              <a:buChar char="•"/>
            </a:pPr>
            <a:r>
              <a:rPr lang="en-US" altLang="en-US" b="0" kern="0" dirty="0">
                <a:solidFill>
                  <a:prstClr val="black"/>
                </a:solidFill>
              </a:rPr>
              <a:t>Other items prohibited by law.</a:t>
            </a:r>
          </a:p>
          <a:p>
            <a:pPr marL="0" indent="0"/>
            <a:endParaRPr lang="en-US" dirty="0"/>
          </a:p>
        </p:txBody>
      </p:sp>
      <p:sp>
        <p:nvSpPr>
          <p:cNvPr id="5" name="TextBox 4"/>
          <p:cNvSpPr txBox="1"/>
          <p:nvPr/>
        </p:nvSpPr>
        <p:spPr>
          <a:xfrm>
            <a:off x="3149601" y="6557194"/>
            <a:ext cx="61447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7092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23282-47ED-48A9-BB4D-CF63D190058B}"/>
              </a:ext>
            </a:extLst>
          </p:cNvPr>
          <p:cNvSpPr>
            <a:spLocks noGrp="1"/>
          </p:cNvSpPr>
          <p:nvPr>
            <p:ph type="title"/>
          </p:nvPr>
        </p:nvSpPr>
        <p:spPr>
          <a:xfrm>
            <a:off x="495298" y="3429001"/>
            <a:ext cx="10503441" cy="1447799"/>
          </a:xfrm>
        </p:spPr>
        <p:txBody>
          <a:bodyPr/>
          <a:lstStyle/>
          <a:p>
            <a:pPr algn="ctr"/>
            <a:r>
              <a:rPr lang="en-US" dirty="0"/>
              <a:t>Section 1</a:t>
            </a:r>
            <a:br>
              <a:rPr lang="en-US" dirty="0"/>
            </a:br>
            <a:r>
              <a:rPr lang="en-US" dirty="0">
                <a:solidFill>
                  <a:schemeClr val="tx1"/>
                </a:solidFill>
              </a:rPr>
              <a:t>General HS&amp;E Requirements</a:t>
            </a:r>
          </a:p>
        </p:txBody>
      </p:sp>
      <p:sp>
        <p:nvSpPr>
          <p:cNvPr id="3" name="Text Placeholder 2">
            <a:extLst>
              <a:ext uri="{FF2B5EF4-FFF2-40B4-BE49-F238E27FC236}">
                <a16:creationId xmlns:a16="http://schemas.microsoft.com/office/drawing/2014/main" id="{57227F83-A045-4A7C-B4C2-579F8862D920}"/>
              </a:ext>
            </a:extLst>
          </p:cNvPr>
          <p:cNvSpPr>
            <a:spLocks noGrp="1"/>
          </p:cNvSpPr>
          <p:nvPr>
            <p:ph type="body" idx="1"/>
          </p:nvPr>
        </p:nvSpPr>
        <p:spPr>
          <a:xfrm>
            <a:off x="1905000" y="4703156"/>
            <a:ext cx="8382000" cy="1485901"/>
          </a:xfrm>
        </p:spPr>
        <p:txBody>
          <a:bodyPr/>
          <a:lstStyle/>
          <a:p>
            <a:pPr lvl="0" algn="ctr" fontAlgn="base">
              <a:spcAft>
                <a:spcPct val="0"/>
              </a:spcAft>
              <a:buClr>
                <a:srgbClr val="DB0029"/>
              </a:buClr>
            </a:pPr>
            <a:r>
              <a:rPr lang="en-US" altLang="en-US" kern="0" dirty="0">
                <a:solidFill>
                  <a:srgbClr val="000000"/>
                </a:solidFill>
              </a:rPr>
              <a:t>This Section Required for all contractors</a:t>
            </a:r>
            <a:endParaRPr lang="en-US" dirty="0"/>
          </a:p>
        </p:txBody>
      </p:sp>
      <p:sp>
        <p:nvSpPr>
          <p:cNvPr id="8" name="Slide Number Placeholder 7">
            <a:extLst>
              <a:ext uri="{FF2B5EF4-FFF2-40B4-BE49-F238E27FC236}">
                <a16:creationId xmlns:a16="http://schemas.microsoft.com/office/drawing/2014/main" id="{F3C910D2-0AD4-4930-B7D6-D63905905817}"/>
              </a:ext>
            </a:extLst>
          </p:cNvPr>
          <p:cNvSpPr>
            <a:spLocks noGrp="1"/>
          </p:cNvSpPr>
          <p:nvPr>
            <p:ph type="sldNum" sz="quarter" idx="12"/>
          </p:nvPr>
        </p:nvSpPr>
        <p:spPr/>
        <p:txBody>
          <a:bodyPr/>
          <a:lstStyle/>
          <a:p>
            <a:fld id="{7B94EC18-1D2B-4535-B738-0E53AFE26620}" type="slidenum">
              <a:rPr lang="en-US" smtClean="0">
                <a:solidFill>
                  <a:prstClr val="white"/>
                </a:solidFill>
              </a:rPr>
              <a:pPr/>
              <a:t>3</a:t>
            </a:fld>
            <a:endParaRPr lang="en-US" dirty="0">
              <a:solidFill>
                <a:prstClr val="white"/>
              </a:solidFill>
            </a:endParaRPr>
          </a:p>
        </p:txBody>
      </p:sp>
      <p:sp>
        <p:nvSpPr>
          <p:cNvPr id="5" name="Footer Placeholder 4">
            <a:extLst>
              <a:ext uri="{FF2B5EF4-FFF2-40B4-BE49-F238E27FC236}">
                <a16:creationId xmlns:a16="http://schemas.microsoft.com/office/drawing/2014/main" id="{47218955-D351-40C8-BFD4-823635598113}"/>
              </a:ext>
            </a:extLst>
          </p:cNvPr>
          <p:cNvSpPr txBox="1">
            <a:spLocks/>
          </p:cNvSpPr>
          <p:nvPr/>
        </p:nvSpPr>
        <p:spPr>
          <a:xfrm>
            <a:off x="3769486" y="6553270"/>
            <a:ext cx="7463790" cy="237617"/>
          </a:xfrm>
          <a:prstGeom prst="rect">
            <a:avLst/>
          </a:prstGeom>
        </p:spPr>
        <p:txBody>
          <a:bodyPr lIns="0" rIns="0"/>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800" dirty="0">
                <a:solidFill>
                  <a:prstClr val="white"/>
                </a:solidFill>
                <a:latin typeface="Arial" panose="020B0604020202020204" pitchFamily="34" charset="0"/>
                <a:cs typeface="Arial" panose="020B0604020202020204" pitchFamily="34" charset="0"/>
              </a:rPr>
              <a:t>NSC-614-6792 Unclassified Unlimited Release</a:t>
            </a:r>
          </a:p>
        </p:txBody>
      </p:sp>
    </p:spTree>
    <p:extLst>
      <p:ext uri="{BB962C8B-B14F-4D97-AF65-F5344CB8AC3E}">
        <p14:creationId xmlns:p14="http://schemas.microsoft.com/office/powerpoint/2010/main" val="2906260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Controlled Articles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6106" y="1030131"/>
            <a:ext cx="10670117" cy="5036668"/>
          </a:xfrm>
        </p:spPr>
        <p:txBody>
          <a:bodyPr>
            <a:normAutofit lnSpcReduction="10000"/>
          </a:bodyPr>
          <a:lstStyle/>
          <a:p>
            <a:pPr defTabSz="1219170" fontAlgn="base">
              <a:lnSpc>
                <a:spcPct val="80000"/>
              </a:lnSpc>
              <a:spcAft>
                <a:spcPct val="0"/>
              </a:spcAft>
              <a:buClrTx/>
              <a:buFont typeface="Arial" panose="020B0604020202020204" pitchFamily="34" charset="0"/>
              <a:buChar char="•"/>
            </a:pPr>
            <a:r>
              <a:rPr lang="en-US" altLang="en-US" b="0" kern="0" dirty="0">
                <a:solidFill>
                  <a:srgbClr val="000000"/>
                </a:solidFill>
              </a:rPr>
              <a:t>Each site resident and visitor is responsible to ensure unauthorized controlled articles do not enter posted facility areas unless prior authorization is received from Security.</a:t>
            </a:r>
          </a:p>
          <a:p>
            <a:pPr defTabSz="1219170" fontAlgn="base">
              <a:lnSpc>
                <a:spcPct val="80000"/>
              </a:lnSpc>
              <a:spcAft>
                <a:spcPct val="0"/>
              </a:spcAft>
              <a:buClrTx/>
              <a:buFont typeface="Arial" panose="020B0604020202020204" pitchFamily="34" charset="0"/>
              <a:buChar char="•"/>
            </a:pPr>
            <a:endParaRPr lang="en-US" altLang="en-US" b="0" kern="0" dirty="0">
              <a:solidFill>
                <a:srgbClr val="000000"/>
              </a:solidFill>
            </a:endParaRPr>
          </a:p>
          <a:p>
            <a:pPr defTabSz="1219170" fontAlgn="base">
              <a:lnSpc>
                <a:spcPct val="80000"/>
              </a:lnSpc>
              <a:spcAft>
                <a:spcPct val="0"/>
              </a:spcAft>
              <a:buClrTx/>
              <a:buFont typeface="Arial" panose="020B0604020202020204" pitchFamily="34" charset="0"/>
              <a:buChar char="•"/>
            </a:pPr>
            <a:r>
              <a:rPr lang="en-US" altLang="en-US" b="0" kern="0" dirty="0">
                <a:solidFill>
                  <a:srgbClr val="000000"/>
                </a:solidFill>
              </a:rPr>
              <a:t>If a controlled article is accidentally brought into a posted area, contact Security immediately.</a:t>
            </a:r>
          </a:p>
          <a:p>
            <a:pPr defTabSz="1219170" fontAlgn="base">
              <a:lnSpc>
                <a:spcPct val="80000"/>
              </a:lnSpc>
              <a:spcAft>
                <a:spcPct val="0"/>
              </a:spcAft>
              <a:buClrTx/>
              <a:buFont typeface="Arial" panose="020B0604020202020204" pitchFamily="34" charset="0"/>
              <a:buChar char="•"/>
            </a:pPr>
            <a:endParaRPr lang="en-US" altLang="en-US" b="0" kern="0" dirty="0">
              <a:solidFill>
                <a:srgbClr val="000000"/>
              </a:solidFill>
            </a:endParaRPr>
          </a:p>
          <a:p>
            <a:pPr defTabSz="1219170" fontAlgn="base">
              <a:lnSpc>
                <a:spcPct val="80000"/>
              </a:lnSpc>
              <a:spcAft>
                <a:spcPct val="0"/>
              </a:spcAft>
              <a:buClrTx/>
              <a:buFont typeface="Arial" panose="020B0604020202020204" pitchFamily="34" charset="0"/>
              <a:buChar char="•"/>
            </a:pPr>
            <a:r>
              <a:rPr lang="en-US" altLang="en-US" b="0" kern="0" dirty="0">
                <a:solidFill>
                  <a:srgbClr val="000000"/>
                </a:solidFill>
              </a:rPr>
              <a:t>Controlled Articles are those that can record, store, access, or transmit information without authorization, which includes both single and multiple function electronic devices.  Examples include</a:t>
            </a:r>
          </a:p>
          <a:p>
            <a:pPr marL="1068891" lvl="1" indent="-459306" defTabSz="1219170" fontAlgn="base">
              <a:lnSpc>
                <a:spcPct val="80000"/>
              </a:lnSpc>
              <a:spcAft>
                <a:spcPct val="0"/>
              </a:spcAft>
              <a:buFont typeface="Arial" panose="020B0604020202020204" pitchFamily="34" charset="0"/>
              <a:buChar char="•"/>
            </a:pPr>
            <a:r>
              <a:rPr lang="en-US" altLang="en-US" sz="2133" kern="0" dirty="0">
                <a:solidFill>
                  <a:srgbClr val="000000"/>
                </a:solidFill>
              </a:rPr>
              <a:t>Cellular telephones - personal, company, and government owned</a:t>
            </a:r>
          </a:p>
          <a:p>
            <a:pPr marL="1068891" lvl="1" indent="-459306" defTabSz="1219170" fontAlgn="base">
              <a:lnSpc>
                <a:spcPct val="80000"/>
              </a:lnSpc>
              <a:spcAft>
                <a:spcPct val="0"/>
              </a:spcAft>
              <a:buFont typeface="Arial" panose="020B0604020202020204" pitchFamily="34" charset="0"/>
              <a:buChar char="•"/>
            </a:pPr>
            <a:r>
              <a:rPr lang="en-US" altLang="en-US" sz="2133" kern="0" dirty="0">
                <a:solidFill>
                  <a:srgbClr val="000000"/>
                </a:solidFill>
              </a:rPr>
              <a:t>Electronic equipment with a data exchange port capable of being connected to automated information system equipment </a:t>
            </a:r>
          </a:p>
          <a:p>
            <a:pPr marL="1068891" lvl="1" indent="-459306" defTabSz="1219170" fontAlgn="base">
              <a:lnSpc>
                <a:spcPct val="80000"/>
              </a:lnSpc>
              <a:spcAft>
                <a:spcPct val="0"/>
              </a:spcAft>
              <a:buFont typeface="Arial" panose="020B0604020202020204" pitchFamily="34" charset="0"/>
              <a:buChar char="•"/>
            </a:pPr>
            <a:r>
              <a:rPr lang="en-US" altLang="en-US" sz="2133" kern="0" dirty="0">
                <a:solidFill>
                  <a:srgbClr val="000000"/>
                </a:solidFill>
              </a:rPr>
              <a:t>Radio-frequency-transmitting equipment </a:t>
            </a:r>
          </a:p>
          <a:p>
            <a:pPr marL="1068891" lvl="1" indent="-459306" defTabSz="1219170" fontAlgn="base">
              <a:lnSpc>
                <a:spcPct val="80000"/>
              </a:lnSpc>
              <a:spcAft>
                <a:spcPct val="0"/>
              </a:spcAft>
              <a:buFont typeface="Arial" panose="020B0604020202020204" pitchFamily="34" charset="0"/>
              <a:buChar char="•"/>
            </a:pPr>
            <a:r>
              <a:rPr lang="en-US" altLang="en-US" sz="2133" kern="0" dirty="0">
                <a:solidFill>
                  <a:srgbClr val="000000"/>
                </a:solidFill>
              </a:rPr>
              <a:t>Computers and associated media</a:t>
            </a:r>
          </a:p>
          <a:p>
            <a:pPr marL="1068891" lvl="1" indent="-459306" defTabSz="1219170" fontAlgn="base">
              <a:lnSpc>
                <a:spcPct val="80000"/>
              </a:lnSpc>
              <a:spcAft>
                <a:spcPct val="0"/>
              </a:spcAft>
              <a:buFont typeface="Arial" panose="020B0604020202020204" pitchFamily="34" charset="0"/>
              <a:buChar char="•"/>
            </a:pPr>
            <a:r>
              <a:rPr lang="en-US" altLang="en-US" sz="2133" kern="0" dirty="0">
                <a:solidFill>
                  <a:srgbClr val="000000"/>
                </a:solidFill>
              </a:rPr>
              <a:t>Fitbits, Smart watches, Apple watches or anything that connect to a cell phone line.</a:t>
            </a:r>
          </a:p>
          <a:p>
            <a:endParaRPr lang="en-US" dirty="0"/>
          </a:p>
        </p:txBody>
      </p:sp>
      <p:sp>
        <p:nvSpPr>
          <p:cNvPr id="5" name="TextBox 4"/>
          <p:cNvSpPr txBox="1"/>
          <p:nvPr/>
        </p:nvSpPr>
        <p:spPr>
          <a:xfrm>
            <a:off x="3048000" y="6599468"/>
            <a:ext cx="60960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2260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Controlled Items (cont.)</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normAutofit/>
          </a:bodyPr>
          <a:lstStyle/>
          <a:p>
            <a:pPr marL="958835" lvl="1" indent="-342900" defTabSz="1219170" fontAlgn="base">
              <a:lnSpc>
                <a:spcPct val="80000"/>
              </a:lnSpc>
              <a:spcAft>
                <a:spcPct val="0"/>
              </a:spcAft>
              <a:buClrTx/>
              <a:buFont typeface="Arial" panose="020B0604020202020204" pitchFamily="34" charset="0"/>
              <a:buChar char="•"/>
            </a:pPr>
            <a:r>
              <a:rPr lang="en-US" altLang="en-US" sz="2133" kern="0" dirty="0">
                <a:solidFill>
                  <a:prstClr val="black"/>
                </a:solidFill>
              </a:rPr>
              <a:t>General use lockers may be available for temporary use to secure your small electronic devices before your entrance into certain secure areas.  </a:t>
            </a:r>
          </a:p>
          <a:p>
            <a:pPr marL="958835" lvl="1" indent="-342900" defTabSz="1219170" fontAlgn="base">
              <a:lnSpc>
                <a:spcPct val="80000"/>
              </a:lnSpc>
              <a:spcAft>
                <a:spcPct val="0"/>
              </a:spcAft>
              <a:buClrTx/>
              <a:buFont typeface="Arial" panose="020B0604020202020204" pitchFamily="34" charset="0"/>
              <a:buChar char="•"/>
            </a:pPr>
            <a:endParaRPr lang="en-US" altLang="en-US" sz="2133" kern="0" dirty="0">
              <a:solidFill>
                <a:prstClr val="black"/>
              </a:solidFill>
            </a:endParaRPr>
          </a:p>
          <a:p>
            <a:pPr marL="958835" lvl="1" indent="-342900" defTabSz="1219170" fontAlgn="base">
              <a:lnSpc>
                <a:spcPct val="80000"/>
              </a:lnSpc>
              <a:spcAft>
                <a:spcPct val="0"/>
              </a:spcAft>
              <a:buClrTx/>
              <a:buFont typeface="Arial" panose="020B0604020202020204" pitchFamily="34" charset="0"/>
              <a:buChar char="•"/>
            </a:pPr>
            <a:r>
              <a:rPr lang="en-US" altLang="en-US" sz="2133" kern="0" dirty="0">
                <a:solidFill>
                  <a:prstClr val="black"/>
                </a:solidFill>
              </a:rPr>
              <a:t>Keys must be returned before you leave the area or at the end of the day.</a:t>
            </a:r>
          </a:p>
          <a:p>
            <a:pPr marL="958835" lvl="1" indent="-342900" defTabSz="1219170" fontAlgn="base">
              <a:lnSpc>
                <a:spcPct val="80000"/>
              </a:lnSpc>
              <a:spcAft>
                <a:spcPct val="0"/>
              </a:spcAft>
              <a:buClrTx/>
              <a:buFont typeface="Arial" panose="020B0604020202020204" pitchFamily="34" charset="0"/>
              <a:buChar char="•"/>
            </a:pPr>
            <a:endParaRPr lang="en-US" altLang="en-US" sz="2133" kern="0" dirty="0">
              <a:solidFill>
                <a:prstClr val="black"/>
              </a:solidFill>
            </a:endParaRPr>
          </a:p>
          <a:p>
            <a:pPr marL="958835" lvl="1" indent="-342900" defTabSz="1219170" fontAlgn="base">
              <a:lnSpc>
                <a:spcPct val="80000"/>
              </a:lnSpc>
              <a:spcAft>
                <a:spcPct val="0"/>
              </a:spcAft>
              <a:buClrTx/>
              <a:buFont typeface="Arial" panose="020B0604020202020204" pitchFamily="34" charset="0"/>
              <a:buChar char="•"/>
            </a:pPr>
            <a:r>
              <a:rPr lang="en-US" altLang="en-US" sz="2133" kern="0" dirty="0">
                <a:solidFill>
                  <a:prstClr val="black"/>
                </a:solidFill>
              </a:rPr>
              <a:t>A good practice is to check your pockets, belt, bags, or purse for unauthorized controlled articles before entering posted areas.  </a:t>
            </a:r>
          </a:p>
          <a:p>
            <a:pPr marL="958835" lvl="1" indent="-342900" defTabSz="1219170" fontAlgn="base">
              <a:lnSpc>
                <a:spcPct val="80000"/>
              </a:lnSpc>
              <a:spcAft>
                <a:spcPct val="0"/>
              </a:spcAft>
              <a:buClrTx/>
              <a:buFont typeface="Arial" panose="020B0604020202020204" pitchFamily="34" charset="0"/>
              <a:buChar char="•"/>
            </a:pPr>
            <a:endParaRPr lang="en-US" altLang="en-US" sz="2133" kern="0" dirty="0">
              <a:solidFill>
                <a:prstClr val="black"/>
              </a:solidFill>
            </a:endParaRPr>
          </a:p>
          <a:p>
            <a:pPr marL="958835" lvl="1" indent="-342900" defTabSz="1219170" fontAlgn="base">
              <a:lnSpc>
                <a:spcPct val="80000"/>
              </a:lnSpc>
              <a:spcAft>
                <a:spcPct val="0"/>
              </a:spcAft>
              <a:buClrTx/>
              <a:buFont typeface="Arial" panose="020B0604020202020204" pitchFamily="34" charset="0"/>
              <a:buChar char="•"/>
            </a:pPr>
            <a:r>
              <a:rPr lang="en-US" altLang="en-US" sz="2133" kern="0" dirty="0">
                <a:solidFill>
                  <a:prstClr val="black"/>
                </a:solidFill>
              </a:rPr>
              <a:t>Protective Force Officers conduct random hand carry searches at KCNSC entrances and exits.</a:t>
            </a:r>
          </a:p>
          <a:p>
            <a:pPr marL="958835" lvl="1" indent="-342900" defTabSz="1219170" fontAlgn="base">
              <a:lnSpc>
                <a:spcPct val="80000"/>
              </a:lnSpc>
              <a:spcAft>
                <a:spcPct val="0"/>
              </a:spcAft>
              <a:buClrTx/>
              <a:buFont typeface="Arial" panose="020B0604020202020204" pitchFamily="34" charset="0"/>
              <a:buChar char="•"/>
            </a:pPr>
            <a:endParaRPr lang="en-US" altLang="en-US" sz="2133" kern="0" dirty="0">
              <a:solidFill>
                <a:prstClr val="black"/>
              </a:solidFill>
            </a:endParaRPr>
          </a:p>
          <a:p>
            <a:pPr marL="958835" lvl="1" indent="-342900" defTabSz="1219170" fontAlgn="base">
              <a:lnSpc>
                <a:spcPct val="80000"/>
              </a:lnSpc>
              <a:spcAft>
                <a:spcPct val="0"/>
              </a:spcAft>
              <a:buClrTx/>
              <a:buFont typeface="Arial" panose="020B0604020202020204" pitchFamily="34" charset="0"/>
              <a:buChar char="•"/>
            </a:pPr>
            <a:r>
              <a:rPr lang="en-US" altLang="en-US" sz="2133" kern="0" dirty="0">
                <a:solidFill>
                  <a:prstClr val="black"/>
                </a:solidFill>
              </a:rPr>
              <a:t>Video, image and audio recording is NOT allowed in Middle or Inner Areas without KCNSC Security approval.</a:t>
            </a:r>
          </a:p>
          <a:p>
            <a:pPr marL="958835" lvl="1" indent="-342900" defTabSz="1219170" fontAlgn="base">
              <a:lnSpc>
                <a:spcPct val="80000"/>
              </a:lnSpc>
              <a:spcAft>
                <a:spcPct val="0"/>
              </a:spcAft>
              <a:buClrTx/>
              <a:buFont typeface="Arial" panose="020B0604020202020204" pitchFamily="34" charset="0"/>
              <a:buChar char="•"/>
            </a:pPr>
            <a:endParaRPr lang="en-US" altLang="en-US" sz="2133" kern="0" dirty="0">
              <a:solidFill>
                <a:prstClr val="black"/>
              </a:solidFill>
            </a:endParaRPr>
          </a:p>
          <a:p>
            <a:pPr marL="958835" lvl="1" indent="-342900" defTabSz="1219170" fontAlgn="base">
              <a:lnSpc>
                <a:spcPct val="80000"/>
              </a:lnSpc>
              <a:spcAft>
                <a:spcPct val="0"/>
              </a:spcAft>
              <a:buClrTx/>
              <a:buFont typeface="Arial" panose="020B0604020202020204" pitchFamily="34" charset="0"/>
              <a:buChar char="•"/>
            </a:pPr>
            <a:r>
              <a:rPr lang="en-US" altLang="en-US" sz="2133" kern="0" dirty="0">
                <a:solidFill>
                  <a:prstClr val="black"/>
                </a:solidFill>
              </a:rPr>
              <a:t>No photos, from a camera or phone, can be taken in any building.</a:t>
            </a:r>
          </a:p>
          <a:p>
            <a:pPr marL="958835" lvl="1" indent="-342900" defTabSz="1219170" fontAlgn="base">
              <a:lnSpc>
                <a:spcPct val="80000"/>
              </a:lnSpc>
              <a:spcAft>
                <a:spcPct val="0"/>
              </a:spcAft>
              <a:buClrTx/>
              <a:buFont typeface="Arial" panose="020B0604020202020204" pitchFamily="34" charset="0"/>
              <a:buChar char="•"/>
            </a:pPr>
            <a:endParaRPr lang="en-US" altLang="en-US" sz="2133" kern="0" dirty="0">
              <a:solidFill>
                <a:prstClr val="black"/>
              </a:solidFill>
            </a:endParaRPr>
          </a:p>
          <a:p>
            <a:pPr marL="958835" lvl="1" indent="-342900" defTabSz="1219170" fontAlgn="base">
              <a:lnSpc>
                <a:spcPct val="80000"/>
              </a:lnSpc>
              <a:spcAft>
                <a:spcPct val="0"/>
              </a:spcAft>
              <a:buClrTx/>
              <a:buFont typeface="Arial" panose="020B0604020202020204" pitchFamily="34" charset="0"/>
              <a:buChar char="•"/>
            </a:pPr>
            <a:r>
              <a:rPr lang="en-US" altLang="en-US" sz="2133" kern="0" dirty="0">
                <a:solidFill>
                  <a:prstClr val="black"/>
                </a:solidFill>
              </a:rPr>
              <a:t>Personally owned devices should never be physically connected to any government information system not even to charge the battery.</a:t>
            </a:r>
          </a:p>
          <a:p>
            <a:pPr marL="0" indent="0"/>
            <a:endParaRPr lang="en-US" dirty="0"/>
          </a:p>
        </p:txBody>
      </p:sp>
      <p:sp>
        <p:nvSpPr>
          <p:cNvPr id="5" name="TextBox 4"/>
          <p:cNvSpPr txBox="1"/>
          <p:nvPr/>
        </p:nvSpPr>
        <p:spPr>
          <a:xfrm>
            <a:off x="3063903" y="6599468"/>
            <a:ext cx="64495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14585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5618"/>
            <a:ext cx="10669812" cy="1346199"/>
          </a:xfrm>
        </p:spPr>
        <p:txBody>
          <a:bodyPr/>
          <a:lstStyle/>
          <a:p>
            <a:pPr algn="ctr"/>
            <a:r>
              <a:rPr lang="en-US" altLang="en-US" sz="3733" b="1" kern="0" dirty="0">
                <a:solidFill>
                  <a:srgbClr val="000000"/>
                </a:solidFill>
                <a:latin typeface="Honeywell Sans" panose="02010503040101060203" pitchFamily="50" charset="0"/>
              </a:rPr>
              <a:t>Technical Surveillance Countermeasures </a:t>
            </a:r>
            <a:br>
              <a:rPr lang="en-US" altLang="en-US" sz="3733" b="1" kern="0" dirty="0">
                <a:solidFill>
                  <a:srgbClr val="000000"/>
                </a:solidFill>
                <a:latin typeface="Honeywell Sans" panose="02010503040101060203" pitchFamily="50" charset="0"/>
              </a:rPr>
            </a:br>
            <a:r>
              <a:rPr lang="en-US" altLang="en-US" sz="3733" b="1" kern="0" dirty="0">
                <a:solidFill>
                  <a:srgbClr val="000000"/>
                </a:solidFill>
                <a:latin typeface="Honeywell Sans" panose="02010503040101060203" pitchFamily="50" charset="0"/>
              </a:rPr>
              <a:t>(TSCM)</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2205476"/>
            <a:ext cx="10670117" cy="4445001"/>
          </a:xfrm>
        </p:spPr>
        <p:txBody>
          <a:bodyPr>
            <a:normAutofit/>
          </a:bodyPr>
          <a:lstStyle/>
          <a:p>
            <a:pPr marL="0" indent="0" defTabSz="1219170" fontAlgn="base">
              <a:lnSpc>
                <a:spcPct val="80000"/>
              </a:lnSpc>
              <a:spcAft>
                <a:spcPct val="0"/>
              </a:spcAft>
              <a:buClrTx/>
            </a:pPr>
            <a:r>
              <a:rPr lang="en-US" altLang="en-US" b="0" kern="0" dirty="0">
                <a:solidFill>
                  <a:srgbClr val="000000"/>
                </a:solidFill>
              </a:rPr>
              <a:t>TSCM is a program to detect and/or deter technologies and techniques used to obtain unauthorized access to classified and sensitive unclassified information.</a:t>
            </a:r>
          </a:p>
          <a:p>
            <a:pPr marL="0" indent="0" defTabSz="1219170" fontAlgn="base">
              <a:lnSpc>
                <a:spcPct val="80000"/>
              </a:lnSpc>
              <a:spcAft>
                <a:spcPct val="0"/>
              </a:spcAft>
              <a:buClrTx/>
            </a:pPr>
            <a:endParaRPr lang="en-US" altLang="en-US" b="0" kern="0" dirty="0">
              <a:solidFill>
                <a:srgbClr val="000000"/>
              </a:solidFill>
            </a:endParaRPr>
          </a:p>
          <a:p>
            <a:pPr marL="0" indent="0" defTabSz="1219170" fontAlgn="base">
              <a:lnSpc>
                <a:spcPct val="80000"/>
              </a:lnSpc>
              <a:spcAft>
                <a:spcPct val="0"/>
              </a:spcAft>
              <a:buClrTx/>
            </a:pPr>
            <a:r>
              <a:rPr lang="en-US" altLang="en-US" b="0" kern="0" dirty="0">
                <a:solidFill>
                  <a:srgbClr val="000000"/>
                </a:solidFill>
              </a:rPr>
              <a:t>If you think you may have discovered a surveillance device:</a:t>
            </a:r>
          </a:p>
          <a:p>
            <a:pPr marL="1068891" lvl="1" indent="-465655" defTabSz="1219170" fontAlgn="base">
              <a:lnSpc>
                <a:spcPct val="80000"/>
              </a:lnSpc>
              <a:spcAft>
                <a:spcPct val="0"/>
              </a:spcAft>
              <a:buFont typeface="Arial" charset="0"/>
              <a:buChar char="–"/>
            </a:pPr>
            <a:r>
              <a:rPr lang="en-US" altLang="en-US" sz="2133" kern="0" dirty="0">
                <a:solidFill>
                  <a:srgbClr val="000000"/>
                </a:solidFill>
              </a:rPr>
              <a:t>Make every effort to continue normal, routine activities</a:t>
            </a:r>
          </a:p>
          <a:p>
            <a:pPr marL="1068891" lvl="1" indent="-465655" defTabSz="1219170" fontAlgn="base">
              <a:lnSpc>
                <a:spcPct val="80000"/>
              </a:lnSpc>
              <a:spcAft>
                <a:spcPct val="0"/>
              </a:spcAft>
              <a:buFont typeface="Arial" charset="0"/>
              <a:buChar char="–"/>
            </a:pPr>
            <a:r>
              <a:rPr lang="en-US" altLang="en-US" sz="2133" kern="0" dirty="0">
                <a:solidFill>
                  <a:srgbClr val="000000"/>
                </a:solidFill>
              </a:rPr>
              <a:t>Don’t mention what you have found</a:t>
            </a:r>
          </a:p>
          <a:p>
            <a:pPr marL="1068891" lvl="1" indent="-465655" defTabSz="1219170" fontAlgn="base">
              <a:lnSpc>
                <a:spcPct val="80000"/>
              </a:lnSpc>
              <a:spcAft>
                <a:spcPct val="0"/>
              </a:spcAft>
              <a:buFont typeface="Arial" charset="0"/>
              <a:buChar char="–"/>
            </a:pPr>
            <a:r>
              <a:rPr lang="en-US" altLang="en-US" sz="2133" kern="0" dirty="0">
                <a:solidFill>
                  <a:srgbClr val="000000"/>
                </a:solidFill>
              </a:rPr>
              <a:t>Maintain continuous surveillance over the device</a:t>
            </a:r>
          </a:p>
          <a:p>
            <a:pPr marL="1068891" lvl="1" indent="-465655" defTabSz="1219170" fontAlgn="base">
              <a:lnSpc>
                <a:spcPct val="80000"/>
              </a:lnSpc>
              <a:spcAft>
                <a:spcPct val="0"/>
              </a:spcAft>
              <a:buFont typeface="Arial" charset="0"/>
              <a:buChar char="–"/>
            </a:pPr>
            <a:r>
              <a:rPr lang="en-US" altLang="en-US" sz="2133" kern="0" dirty="0">
                <a:solidFill>
                  <a:srgbClr val="000000"/>
                </a:solidFill>
              </a:rPr>
              <a:t>Immediately call a TSCM specialist at one of the following numbers (488-): </a:t>
            </a:r>
          </a:p>
          <a:p>
            <a:pPr marL="1670009" lvl="2" indent="-448722" defTabSz="1219170" fontAlgn="base">
              <a:lnSpc>
                <a:spcPct val="80000"/>
              </a:lnSpc>
              <a:spcAft>
                <a:spcPct val="0"/>
              </a:spcAft>
              <a:buClr>
                <a:srgbClr val="999999"/>
              </a:buClr>
              <a:buNone/>
            </a:pPr>
            <a:r>
              <a:rPr lang="en-US" altLang="en-US" sz="2133" kern="0" dirty="0">
                <a:solidFill>
                  <a:srgbClr val="000000"/>
                </a:solidFill>
              </a:rPr>
              <a:t>X2908</a:t>
            </a:r>
          </a:p>
          <a:p>
            <a:pPr marL="1670009" lvl="2" indent="-448722" defTabSz="1219170" fontAlgn="base">
              <a:lnSpc>
                <a:spcPct val="80000"/>
              </a:lnSpc>
              <a:spcAft>
                <a:spcPct val="0"/>
              </a:spcAft>
              <a:buClr>
                <a:srgbClr val="999999"/>
              </a:buClr>
              <a:buNone/>
            </a:pPr>
            <a:r>
              <a:rPr lang="en-US" altLang="en-US" sz="2133" kern="0" dirty="0">
                <a:solidFill>
                  <a:srgbClr val="000000"/>
                </a:solidFill>
              </a:rPr>
              <a:t>X5337</a:t>
            </a:r>
          </a:p>
          <a:p>
            <a:pPr marL="1670009" lvl="2" indent="-448722" defTabSz="1219170" fontAlgn="base">
              <a:lnSpc>
                <a:spcPct val="80000"/>
              </a:lnSpc>
              <a:spcAft>
                <a:spcPct val="0"/>
              </a:spcAft>
              <a:buClr>
                <a:srgbClr val="999999"/>
              </a:buClr>
              <a:buNone/>
            </a:pPr>
            <a:r>
              <a:rPr lang="en-US" altLang="en-US" sz="2133" kern="0" dirty="0">
                <a:solidFill>
                  <a:srgbClr val="000000"/>
                </a:solidFill>
              </a:rPr>
              <a:t>X7480</a:t>
            </a:r>
          </a:p>
          <a:p>
            <a:pPr marL="1068891" lvl="1" indent="-465655" defTabSz="1219170" fontAlgn="base">
              <a:lnSpc>
                <a:spcPct val="80000"/>
              </a:lnSpc>
              <a:spcAft>
                <a:spcPct val="0"/>
              </a:spcAft>
              <a:buFont typeface="Arial" charset="0"/>
              <a:buChar char="–"/>
            </a:pPr>
            <a:r>
              <a:rPr lang="en-US" altLang="en-US" sz="2133" kern="0" dirty="0">
                <a:solidFill>
                  <a:srgbClr val="000000"/>
                </a:solidFill>
              </a:rPr>
              <a:t>Notification must be done either in person or by other secure means</a:t>
            </a:r>
            <a:endParaRPr lang="en-US" altLang="en-US" kern="0" dirty="0">
              <a:solidFill>
                <a:srgbClr val="000000"/>
              </a:solidFill>
            </a:endParaRPr>
          </a:p>
          <a:p>
            <a:pPr marL="0" indent="0"/>
            <a:endParaRPr lang="en-US" dirty="0"/>
          </a:p>
        </p:txBody>
      </p:sp>
      <p:sp>
        <p:nvSpPr>
          <p:cNvPr id="5" name="TextBox 4"/>
          <p:cNvSpPr txBox="1"/>
          <p:nvPr/>
        </p:nvSpPr>
        <p:spPr>
          <a:xfrm>
            <a:off x="3181406" y="6582382"/>
            <a:ext cx="62463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37157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Vehicle Access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normAutofit lnSpcReduction="10000"/>
          </a:bodyPr>
          <a:lstStyle/>
          <a:p>
            <a:pPr marL="0" defTabSz="1219170" fontAlgn="base">
              <a:lnSpc>
                <a:spcPct val="100000"/>
              </a:lnSpc>
              <a:spcAft>
                <a:spcPct val="0"/>
              </a:spcAft>
              <a:buClrTx/>
            </a:pPr>
            <a:r>
              <a:rPr lang="en-US" altLang="en-US" sz="2667" b="0" kern="0" dirty="0">
                <a:solidFill>
                  <a:prstClr val="black"/>
                </a:solidFill>
              </a:rPr>
              <a:t>The KCNSC is open to vehicle traffic 24 hours a day, 7 days a week.</a:t>
            </a:r>
          </a:p>
          <a:p>
            <a:pPr marL="0" defTabSz="1219170" fontAlgn="base">
              <a:lnSpc>
                <a:spcPct val="100000"/>
              </a:lnSpc>
              <a:spcAft>
                <a:spcPct val="0"/>
              </a:spcAft>
              <a:buClrTx/>
            </a:pPr>
            <a:endParaRPr lang="en-US" altLang="en-US" sz="2667" b="0" kern="0" dirty="0">
              <a:solidFill>
                <a:prstClr val="black"/>
              </a:solidFill>
            </a:endParaRPr>
          </a:p>
          <a:p>
            <a:pPr marL="0" defTabSz="1219170" fontAlgn="base">
              <a:lnSpc>
                <a:spcPct val="100000"/>
              </a:lnSpc>
              <a:spcAft>
                <a:spcPct val="0"/>
              </a:spcAft>
              <a:buClrTx/>
            </a:pPr>
            <a:r>
              <a:rPr lang="en-US" altLang="en-US" sz="2667" b="0" kern="0" dirty="0">
                <a:solidFill>
                  <a:prstClr val="black"/>
                </a:solidFill>
              </a:rPr>
              <a:t>Small vehicles can enter without assistance.</a:t>
            </a:r>
          </a:p>
          <a:p>
            <a:pPr marL="0" defTabSz="1219170" fontAlgn="base">
              <a:lnSpc>
                <a:spcPct val="100000"/>
              </a:lnSpc>
              <a:spcAft>
                <a:spcPct val="0"/>
              </a:spcAft>
              <a:buClrTx/>
            </a:pPr>
            <a:endParaRPr lang="en-US" altLang="en-US" sz="2667" b="0" kern="0" dirty="0">
              <a:solidFill>
                <a:prstClr val="black"/>
              </a:solidFill>
            </a:endParaRPr>
          </a:p>
          <a:p>
            <a:pPr marL="0" defTabSz="1219170" fontAlgn="base">
              <a:lnSpc>
                <a:spcPct val="100000"/>
              </a:lnSpc>
              <a:spcAft>
                <a:spcPct val="0"/>
              </a:spcAft>
              <a:buClrTx/>
            </a:pPr>
            <a:r>
              <a:rPr lang="en-US" altLang="en-US" sz="2667" b="0" kern="0" dirty="0">
                <a:solidFill>
                  <a:prstClr val="black"/>
                </a:solidFill>
              </a:rPr>
              <a:t>Larger vehicles (taller than 7’6”) should enter the site through the North vehicle entrance and pass through Truck Inspection. (If Truck Inspection is not open, call the BOC at 816-488-3601.)</a:t>
            </a:r>
          </a:p>
          <a:p>
            <a:pPr marL="0" defTabSz="1219170" fontAlgn="base">
              <a:lnSpc>
                <a:spcPct val="100000"/>
              </a:lnSpc>
              <a:spcAft>
                <a:spcPct val="0"/>
              </a:spcAft>
              <a:buClrTx/>
            </a:pPr>
            <a:endParaRPr lang="en-US" altLang="en-US" sz="2667" b="0" kern="0" dirty="0">
              <a:solidFill>
                <a:prstClr val="black"/>
              </a:solidFill>
            </a:endParaRPr>
          </a:p>
          <a:p>
            <a:pPr marL="0" defTabSz="1219170" fontAlgn="base">
              <a:lnSpc>
                <a:spcPct val="100000"/>
              </a:lnSpc>
              <a:spcAft>
                <a:spcPct val="0"/>
              </a:spcAft>
              <a:buClrTx/>
            </a:pPr>
            <a:r>
              <a:rPr lang="en-US" altLang="en-US" sz="2667" b="0" kern="0" dirty="0">
                <a:solidFill>
                  <a:prstClr val="black"/>
                </a:solidFill>
              </a:rPr>
              <a:t>Vehicles entering our gated perimeter MUST STOP after entering or leaving and ensure the gate closes behind them.  Do not let vehicles enter or exit behind your vehicles.</a:t>
            </a:r>
          </a:p>
          <a:p>
            <a:pPr marL="0" indent="0"/>
            <a:endParaRPr lang="en-US" dirty="0"/>
          </a:p>
        </p:txBody>
      </p:sp>
      <p:sp>
        <p:nvSpPr>
          <p:cNvPr id="5" name="TextBox 4"/>
          <p:cNvSpPr txBox="1"/>
          <p:nvPr/>
        </p:nvSpPr>
        <p:spPr>
          <a:xfrm>
            <a:off x="2796093" y="6599468"/>
            <a:ext cx="64495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22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81001"/>
            <a:ext cx="10669812" cy="455993"/>
          </a:xfrm>
        </p:spPr>
        <p:txBody>
          <a:bodyPr/>
          <a:lstStyle/>
          <a:p>
            <a:pPr algn="ctr"/>
            <a:r>
              <a:rPr lang="en-US" altLang="en-US" sz="3733" b="1" kern="0" dirty="0">
                <a:solidFill>
                  <a:srgbClr val="000000"/>
                </a:solidFill>
                <a:latin typeface="Honeywell Sans" panose="02010503040101060203" pitchFamily="50" charset="0"/>
              </a:rPr>
              <a:t>Badges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217994"/>
            <a:ext cx="10670117" cy="5030407"/>
          </a:xfrm>
        </p:spPr>
        <p:txBody>
          <a:bodyPr>
            <a:normAutofit fontScale="85000" lnSpcReduction="20000"/>
          </a:bodyPr>
          <a:lstStyle/>
          <a:p>
            <a:pPr marL="0" indent="0" defTabSz="609585">
              <a:buClrTx/>
            </a:pPr>
            <a:r>
              <a:rPr lang="en-US" altLang="en-US" sz="2533" b="0" dirty="0">
                <a:solidFill>
                  <a:prstClr val="black"/>
                </a:solidFill>
              </a:rPr>
              <a:t>Uncleared visitors will be issued a Local Site Specific Only (LSSO) badge.  The visitor must be a U.S. citizen and have a valid state driver’s license.</a:t>
            </a:r>
          </a:p>
          <a:p>
            <a:pPr marL="0" indent="0" defTabSz="609585">
              <a:buClrTx/>
            </a:pPr>
            <a:endParaRPr lang="en-US" altLang="en-US" sz="2533" b="0" dirty="0">
              <a:solidFill>
                <a:prstClr val="black"/>
              </a:solidFill>
            </a:endParaRPr>
          </a:p>
          <a:p>
            <a:pPr marL="0" indent="0" defTabSz="609585">
              <a:buClrTx/>
            </a:pPr>
            <a:r>
              <a:rPr lang="en-US" altLang="en-US" sz="2533" b="0" dirty="0">
                <a:solidFill>
                  <a:prstClr val="black"/>
                </a:solidFill>
              </a:rPr>
              <a:t>Badges will be valid for the dates of your visit or completion of your work assignment.</a:t>
            </a:r>
          </a:p>
          <a:p>
            <a:pPr marL="0" indent="0" defTabSz="609585">
              <a:buClrTx/>
            </a:pPr>
            <a:endParaRPr lang="en-US" altLang="en-US" sz="2533" b="0" dirty="0">
              <a:solidFill>
                <a:prstClr val="black"/>
              </a:solidFill>
            </a:endParaRPr>
          </a:p>
          <a:p>
            <a:pPr marL="0" indent="0" defTabSz="609585">
              <a:buClrTx/>
            </a:pPr>
            <a:r>
              <a:rPr lang="en-US" altLang="en-US" sz="2533" b="0" dirty="0">
                <a:solidFill>
                  <a:prstClr val="black"/>
                </a:solidFill>
              </a:rPr>
              <a:t>Badges must be worn between shoulders and waist with the photo side visible at all times when on KCNSC Controlled property.  </a:t>
            </a:r>
          </a:p>
          <a:p>
            <a:pPr marL="0" indent="0" defTabSz="609585">
              <a:buClrTx/>
            </a:pPr>
            <a:endParaRPr lang="en-US" altLang="en-US" sz="2533" b="0" dirty="0">
              <a:solidFill>
                <a:prstClr val="black"/>
              </a:solidFill>
            </a:endParaRPr>
          </a:p>
          <a:p>
            <a:pPr marL="0" indent="0" defTabSz="609585">
              <a:buClrTx/>
            </a:pPr>
            <a:r>
              <a:rPr lang="en-US" altLang="en-US" sz="2533" b="0" dirty="0">
                <a:solidFill>
                  <a:prstClr val="black"/>
                </a:solidFill>
              </a:rPr>
              <a:t>You must return badge to the KCNSC Badge Office when no longer needed.  </a:t>
            </a:r>
          </a:p>
          <a:p>
            <a:pPr marL="0" indent="0" defTabSz="609585">
              <a:buClrTx/>
            </a:pPr>
            <a:endParaRPr lang="en-US" altLang="en-US" sz="2533" b="0" dirty="0">
              <a:solidFill>
                <a:prstClr val="black"/>
              </a:solidFill>
            </a:endParaRPr>
          </a:p>
          <a:p>
            <a:pPr marL="0" indent="0" defTabSz="609585">
              <a:buClrTx/>
            </a:pPr>
            <a:r>
              <a:rPr lang="en-US" altLang="en-US" sz="2533" b="0" dirty="0">
                <a:solidFill>
                  <a:prstClr val="black"/>
                </a:solidFill>
              </a:rPr>
              <a:t>If you lose or misplace your badge, contact the Badge Office immediately.</a:t>
            </a:r>
          </a:p>
          <a:p>
            <a:pPr marL="0" indent="0"/>
            <a:endParaRPr lang="en-US" dirty="0"/>
          </a:p>
        </p:txBody>
      </p:sp>
      <p:sp>
        <p:nvSpPr>
          <p:cNvPr id="5" name="TextBox 4"/>
          <p:cNvSpPr txBox="1"/>
          <p:nvPr/>
        </p:nvSpPr>
        <p:spPr>
          <a:xfrm>
            <a:off x="2948342" y="6599468"/>
            <a:ext cx="61447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6480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0"/>
            <a:ext cx="10669812" cy="711200"/>
          </a:xfrm>
        </p:spPr>
        <p:txBody>
          <a:bodyPr/>
          <a:lstStyle/>
          <a:p>
            <a:pPr algn="ctr"/>
            <a:r>
              <a:rPr lang="en-US" altLang="en-US" sz="3733" b="1" kern="0" dirty="0">
                <a:solidFill>
                  <a:srgbClr val="000000"/>
                </a:solidFill>
                <a:latin typeface="Honeywell Sans" panose="02010503040101060203" pitchFamily="50" charset="0"/>
              </a:rPr>
              <a:t>Escort Procedures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990600"/>
            <a:ext cx="10670117" cy="5257800"/>
          </a:xfrm>
        </p:spPr>
        <p:txBody>
          <a:bodyPr>
            <a:normAutofit lnSpcReduction="10000"/>
          </a:bodyPr>
          <a:lstStyle/>
          <a:p>
            <a:pPr defTabSz="1219170" fontAlgn="base">
              <a:lnSpc>
                <a:spcPct val="100000"/>
              </a:lnSpc>
              <a:spcBef>
                <a:spcPct val="0"/>
              </a:spcBef>
              <a:spcAft>
                <a:spcPct val="0"/>
              </a:spcAft>
              <a:buClrTx/>
              <a:buFont typeface="Arial" panose="020B0604020202020204" pitchFamily="34" charset="0"/>
              <a:buChar char="•"/>
            </a:pPr>
            <a:r>
              <a:rPr lang="en-US" altLang="en-US" b="0" dirty="0">
                <a:solidFill>
                  <a:srgbClr val="000000"/>
                </a:solidFill>
              </a:rPr>
              <a:t>Escorting may be imposed to allow access to secure areas.  You must be a U.S. citizen or have a security approval to enter the facility. </a:t>
            </a:r>
          </a:p>
          <a:p>
            <a:pPr defTabSz="1219170" fontAlgn="base">
              <a:lnSpc>
                <a:spcPct val="100000"/>
              </a:lnSpc>
              <a:spcBef>
                <a:spcPct val="0"/>
              </a:spcBef>
              <a:spcAft>
                <a:spcPct val="0"/>
              </a:spcAft>
              <a:buClrTx/>
              <a:buFont typeface="Arial" panose="020B0604020202020204" pitchFamily="34" charset="0"/>
              <a:buChar char="•"/>
            </a:pPr>
            <a:endParaRPr lang="en-US" altLang="en-US" b="0" dirty="0">
              <a:solidFill>
                <a:srgbClr val="000000"/>
              </a:solidFill>
            </a:endParaRPr>
          </a:p>
          <a:p>
            <a:pPr defTabSz="1219170" fontAlgn="base">
              <a:lnSpc>
                <a:spcPct val="100000"/>
              </a:lnSpc>
              <a:spcBef>
                <a:spcPct val="0"/>
              </a:spcBef>
              <a:spcAft>
                <a:spcPct val="0"/>
              </a:spcAft>
              <a:buClrTx/>
              <a:buFont typeface="Arial" panose="020B0604020202020204" pitchFamily="34" charset="0"/>
              <a:buChar char="•"/>
            </a:pPr>
            <a:r>
              <a:rPr lang="en-US" altLang="en-US" b="0" dirty="0">
                <a:solidFill>
                  <a:srgbClr val="000000"/>
                </a:solidFill>
              </a:rPr>
              <a:t>Authorized uncleared personnel on official business with a badge may access the Middle Areas unescorted.</a:t>
            </a:r>
          </a:p>
          <a:p>
            <a:pPr marL="952485" lvl="1" indent="-342900" defTabSz="1219170" fontAlgn="base">
              <a:lnSpc>
                <a:spcPct val="100000"/>
              </a:lnSpc>
              <a:spcBef>
                <a:spcPct val="0"/>
              </a:spcBef>
              <a:spcAft>
                <a:spcPct val="0"/>
              </a:spcAft>
              <a:buClrTx/>
              <a:buFont typeface="Arial" panose="020B0604020202020204" pitchFamily="34" charset="0"/>
              <a:buChar char="•"/>
            </a:pPr>
            <a:endParaRPr lang="en-US" altLang="en-US" dirty="0">
              <a:solidFill>
                <a:srgbClr val="000000"/>
              </a:solidFill>
            </a:endParaRPr>
          </a:p>
          <a:p>
            <a:pPr defTabSz="1219170" fontAlgn="base">
              <a:lnSpc>
                <a:spcPct val="100000"/>
              </a:lnSpc>
              <a:spcBef>
                <a:spcPct val="0"/>
              </a:spcBef>
              <a:spcAft>
                <a:spcPct val="0"/>
              </a:spcAft>
              <a:buClrTx/>
              <a:buFont typeface="Arial" panose="020B0604020202020204" pitchFamily="34" charset="0"/>
              <a:buChar char="•"/>
            </a:pPr>
            <a:r>
              <a:rPr lang="en-US" altLang="en-US" b="0" dirty="0">
                <a:solidFill>
                  <a:srgbClr val="000000"/>
                </a:solidFill>
              </a:rPr>
              <a:t>Persons not meeting the requirements for unrestricted access to Inner areas of the facility must be escorted by site resident authorized for the areas being visited.</a:t>
            </a:r>
          </a:p>
          <a:p>
            <a:pPr defTabSz="1219170" fontAlgn="base">
              <a:lnSpc>
                <a:spcPct val="100000"/>
              </a:lnSpc>
              <a:spcBef>
                <a:spcPct val="0"/>
              </a:spcBef>
              <a:spcAft>
                <a:spcPct val="0"/>
              </a:spcAft>
              <a:buClrTx/>
              <a:buFont typeface="Arial" panose="020B0604020202020204" pitchFamily="34" charset="0"/>
              <a:buChar char="•"/>
            </a:pPr>
            <a:endParaRPr lang="en-US" altLang="en-US" b="0" dirty="0">
              <a:solidFill>
                <a:srgbClr val="000000"/>
              </a:solidFill>
            </a:endParaRPr>
          </a:p>
          <a:p>
            <a:pPr defTabSz="1219170" fontAlgn="base">
              <a:lnSpc>
                <a:spcPct val="100000"/>
              </a:lnSpc>
              <a:spcBef>
                <a:spcPct val="0"/>
              </a:spcBef>
              <a:spcAft>
                <a:spcPct val="0"/>
              </a:spcAft>
              <a:buClrTx/>
              <a:buFont typeface="Arial" panose="020B0604020202020204" pitchFamily="34" charset="0"/>
              <a:buChar char="•"/>
            </a:pPr>
            <a:r>
              <a:rPr lang="en-US" altLang="en-US" b="0" dirty="0">
                <a:solidFill>
                  <a:srgbClr val="000000"/>
                </a:solidFill>
              </a:rPr>
              <a:t>Each escort can escort from 1 to 6 persons.</a:t>
            </a:r>
          </a:p>
          <a:p>
            <a:pPr defTabSz="1219170" fontAlgn="base">
              <a:lnSpc>
                <a:spcPct val="100000"/>
              </a:lnSpc>
              <a:spcBef>
                <a:spcPct val="0"/>
              </a:spcBef>
              <a:spcAft>
                <a:spcPct val="0"/>
              </a:spcAft>
              <a:buClrTx/>
              <a:buFont typeface="Arial" panose="020B0604020202020204" pitchFamily="34" charset="0"/>
              <a:buChar char="•"/>
            </a:pPr>
            <a:endParaRPr lang="en-US" altLang="en-US" b="0" dirty="0">
              <a:solidFill>
                <a:srgbClr val="000000"/>
              </a:solidFill>
            </a:endParaRPr>
          </a:p>
          <a:p>
            <a:pPr defTabSz="1219170" fontAlgn="base">
              <a:lnSpc>
                <a:spcPct val="100000"/>
              </a:lnSpc>
              <a:spcBef>
                <a:spcPct val="0"/>
              </a:spcBef>
              <a:spcAft>
                <a:spcPct val="0"/>
              </a:spcAft>
              <a:buClrTx/>
              <a:buFont typeface="Arial" panose="020B0604020202020204" pitchFamily="34" charset="0"/>
              <a:buChar char="•"/>
            </a:pPr>
            <a:r>
              <a:rPr lang="en-US" altLang="en-US" b="0" dirty="0">
                <a:solidFill>
                  <a:srgbClr val="000000"/>
                </a:solidFill>
              </a:rPr>
              <a:t>In the event of an emergency, the escort is responsible to take the visitor to an approved evacuation or shelter area.</a:t>
            </a:r>
          </a:p>
          <a:p>
            <a:pPr marL="0" indent="0"/>
            <a:endParaRPr lang="en-US" b="0" dirty="0"/>
          </a:p>
        </p:txBody>
      </p:sp>
      <p:sp>
        <p:nvSpPr>
          <p:cNvPr id="5" name="TextBox 4"/>
          <p:cNvSpPr txBox="1"/>
          <p:nvPr/>
        </p:nvSpPr>
        <p:spPr>
          <a:xfrm>
            <a:off x="2769658" y="6578600"/>
            <a:ext cx="65024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16951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1"/>
            <a:ext cx="10669812" cy="551332"/>
          </a:xfrm>
        </p:spPr>
        <p:txBody>
          <a:bodyPr/>
          <a:lstStyle/>
          <a:p>
            <a:pPr algn="ctr"/>
            <a:r>
              <a:rPr lang="en-US" altLang="en-US" sz="3733" b="1" kern="0" dirty="0">
                <a:solidFill>
                  <a:srgbClr val="000000"/>
                </a:solidFill>
                <a:latin typeface="Honeywell Sans" panose="02010503040101060203" pitchFamily="50" charset="0"/>
              </a:rPr>
              <a:t>Penetrations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990600"/>
            <a:ext cx="10670117" cy="5257800"/>
          </a:xfrm>
        </p:spPr>
        <p:txBody>
          <a:bodyPr/>
          <a:lstStyle/>
          <a:p>
            <a:pPr marL="450839" indent="-450839" defTabSz="1219170" fontAlgn="base">
              <a:lnSpc>
                <a:spcPct val="100000"/>
              </a:lnSpc>
              <a:spcAft>
                <a:spcPct val="0"/>
              </a:spcAft>
              <a:buClrTx/>
              <a:buFontTx/>
              <a:buChar char="•"/>
              <a:defRPr/>
            </a:pPr>
            <a:r>
              <a:rPr lang="en-US" sz="3200" b="0" kern="0" dirty="0">
                <a:solidFill>
                  <a:prstClr val="black"/>
                </a:solidFill>
              </a:rPr>
              <a:t>Security </a:t>
            </a:r>
            <a:r>
              <a:rPr lang="en-US" sz="3200" b="0" u="sng" kern="0" dirty="0">
                <a:solidFill>
                  <a:prstClr val="black"/>
                </a:solidFill>
              </a:rPr>
              <a:t>must approve </a:t>
            </a:r>
            <a:r>
              <a:rPr lang="en-US" sz="3200" b="0" kern="0" dirty="0">
                <a:solidFill>
                  <a:prstClr val="black"/>
                </a:solidFill>
              </a:rPr>
              <a:t>any penetration to any roof, wall, or floor prior to the work beginning.</a:t>
            </a:r>
          </a:p>
          <a:p>
            <a:pPr marL="450839" indent="-450839" defTabSz="1219170" fontAlgn="base">
              <a:lnSpc>
                <a:spcPct val="100000"/>
              </a:lnSpc>
              <a:spcBef>
                <a:spcPts val="3200"/>
              </a:spcBef>
              <a:spcAft>
                <a:spcPct val="0"/>
              </a:spcAft>
              <a:buClrTx/>
              <a:buFontTx/>
              <a:buChar char="•"/>
              <a:defRPr/>
            </a:pPr>
            <a:r>
              <a:rPr lang="en-US" sz="3200" b="0" kern="0" dirty="0">
                <a:solidFill>
                  <a:prstClr val="black"/>
                </a:solidFill>
              </a:rPr>
              <a:t>Any opening that is larger than 96 square inches (619.20 square centimeters) in area and larger than 6 inches (15.24 centimeters) in the smallest dimension and/or the opening is located within 18 feet (5.48 meters) of the ground, roof, or ledge of a lower security area; </a:t>
            </a:r>
            <a:r>
              <a:rPr lang="en-US" sz="3200" b="0" u="sng" kern="0" dirty="0">
                <a:solidFill>
                  <a:prstClr val="black"/>
                </a:solidFill>
              </a:rPr>
              <a:t>must have a barrier or alarm.  </a:t>
            </a:r>
          </a:p>
          <a:p>
            <a:pPr marL="0" indent="0"/>
            <a:endParaRPr lang="en-US" dirty="0"/>
          </a:p>
        </p:txBody>
      </p:sp>
      <p:sp>
        <p:nvSpPr>
          <p:cNvPr id="5" name="TextBox 4"/>
          <p:cNvSpPr txBox="1"/>
          <p:nvPr/>
        </p:nvSpPr>
        <p:spPr>
          <a:xfrm>
            <a:off x="2948493" y="6599468"/>
            <a:ext cx="61447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1162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Self-Reporting Guidelines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295400"/>
            <a:ext cx="10670117" cy="4953000"/>
          </a:xfrm>
        </p:spPr>
        <p:txBody>
          <a:bodyPr>
            <a:normAutofit/>
          </a:bodyPr>
          <a:lstStyle/>
          <a:p>
            <a:pPr defTabSz="1219170" eaLnBrk="0" fontAlgn="base" hangingPunct="0">
              <a:lnSpc>
                <a:spcPct val="100000"/>
              </a:lnSpc>
              <a:spcAft>
                <a:spcPct val="0"/>
              </a:spcAft>
              <a:buClrTx/>
              <a:buFont typeface="Arial" panose="020B0604020202020204" pitchFamily="34" charset="0"/>
              <a:buChar char="•"/>
              <a:defRPr/>
            </a:pPr>
            <a:r>
              <a:rPr lang="en-US" sz="3200" b="0" kern="0" dirty="0">
                <a:solidFill>
                  <a:srgbClr val="000000"/>
                </a:solidFill>
              </a:rPr>
              <a:t>Employees shall immediately self-report any damage, incident, near miss, security violation, or any accidental violation of KCNSC Policy.</a:t>
            </a:r>
            <a:r>
              <a:rPr lang="en-US" sz="3200" b="0" kern="0" dirty="0"/>
              <a:t>			</a:t>
            </a:r>
          </a:p>
          <a:p>
            <a:pPr marL="1068891" lvl="1" indent="-459306" defTabSz="1219170" eaLnBrk="0" fontAlgn="base" hangingPunct="0">
              <a:lnSpc>
                <a:spcPct val="100000"/>
              </a:lnSpc>
              <a:spcAft>
                <a:spcPct val="0"/>
              </a:spcAft>
              <a:buClrTx/>
              <a:buFont typeface="Arial" panose="020B0604020202020204" pitchFamily="34" charset="0"/>
              <a:buChar char="•"/>
              <a:defRPr/>
            </a:pPr>
            <a:r>
              <a:rPr lang="en-US" sz="2133" kern="0" dirty="0"/>
              <a:t>	</a:t>
            </a:r>
            <a:r>
              <a:rPr lang="en-US" kern="0" dirty="0">
                <a:solidFill>
                  <a:srgbClr val="000000"/>
                </a:solidFill>
              </a:rPr>
              <a:t>Equipment/property damage </a:t>
            </a:r>
          </a:p>
          <a:p>
            <a:pPr marL="1068891" lvl="1" indent="-459306" defTabSz="1219170" eaLnBrk="0" fontAlgn="base" hangingPunct="0">
              <a:lnSpc>
                <a:spcPct val="100000"/>
              </a:lnSpc>
              <a:spcAft>
                <a:spcPct val="0"/>
              </a:spcAft>
              <a:buClrTx/>
              <a:buFont typeface="Arial" panose="020B0604020202020204" pitchFamily="34" charset="0"/>
              <a:buChar char="•"/>
              <a:defRPr/>
            </a:pPr>
            <a:r>
              <a:rPr lang="en-US" sz="2133" kern="0" dirty="0">
                <a:solidFill>
                  <a:srgbClr val="000000"/>
                </a:solidFill>
              </a:rPr>
              <a:t>	</a:t>
            </a:r>
            <a:r>
              <a:rPr lang="en-US" kern="0" dirty="0">
                <a:solidFill>
                  <a:srgbClr val="000000"/>
                </a:solidFill>
              </a:rPr>
              <a:t>Accidentally setting off a security alarm</a:t>
            </a:r>
          </a:p>
          <a:p>
            <a:pPr marL="1068891" lvl="1" indent="-459306" defTabSz="1219170" eaLnBrk="0" fontAlgn="base" hangingPunct="0">
              <a:lnSpc>
                <a:spcPct val="100000"/>
              </a:lnSpc>
              <a:spcAft>
                <a:spcPct val="0"/>
              </a:spcAft>
              <a:buClrTx/>
              <a:buFont typeface="Arial" panose="020B0604020202020204" pitchFamily="34" charset="0"/>
              <a:buChar char="•"/>
              <a:defRPr/>
            </a:pPr>
            <a:r>
              <a:rPr lang="en-US" sz="2133" kern="0" dirty="0">
                <a:solidFill>
                  <a:srgbClr val="000000"/>
                </a:solidFill>
              </a:rPr>
              <a:t>	</a:t>
            </a:r>
            <a:r>
              <a:rPr lang="en-US" kern="0" dirty="0">
                <a:solidFill>
                  <a:srgbClr val="000000"/>
                </a:solidFill>
              </a:rPr>
              <a:t>Accidentally bringing a cell phone or other controlled item into an  unauthorized area</a:t>
            </a:r>
          </a:p>
          <a:p>
            <a:pPr marL="1068891" lvl="1" indent="-459306" defTabSz="1219170" eaLnBrk="0" fontAlgn="base" hangingPunct="0">
              <a:lnSpc>
                <a:spcPct val="100000"/>
              </a:lnSpc>
              <a:spcAft>
                <a:spcPct val="0"/>
              </a:spcAft>
              <a:buClrTx/>
              <a:buFont typeface="Arial" panose="020B0604020202020204" pitchFamily="34" charset="0"/>
              <a:buChar char="•"/>
              <a:defRPr/>
            </a:pPr>
            <a:r>
              <a:rPr lang="en-US" sz="2133" kern="0" dirty="0">
                <a:solidFill>
                  <a:srgbClr val="000000"/>
                </a:solidFill>
              </a:rPr>
              <a:t>	</a:t>
            </a:r>
            <a:r>
              <a:rPr lang="en-US" kern="0" dirty="0">
                <a:solidFill>
                  <a:srgbClr val="000000"/>
                </a:solidFill>
              </a:rPr>
              <a:t>Entering unauthorized areas</a:t>
            </a:r>
          </a:p>
          <a:p>
            <a:pPr defTabSz="1219170" eaLnBrk="0" fontAlgn="base" hangingPunct="0">
              <a:lnSpc>
                <a:spcPct val="100000"/>
              </a:lnSpc>
              <a:spcAft>
                <a:spcPct val="0"/>
              </a:spcAft>
              <a:buClrTx/>
              <a:buFont typeface="Arial" panose="020B0604020202020204" pitchFamily="34" charset="0"/>
              <a:buChar char="•"/>
              <a:defRPr/>
            </a:pPr>
            <a:endParaRPr lang="en-US" sz="1867" b="0" kern="0" dirty="0">
              <a:solidFill>
                <a:srgbClr val="000000"/>
              </a:solidFill>
            </a:endParaRPr>
          </a:p>
          <a:p>
            <a:pPr defTabSz="1219170" eaLnBrk="0" fontAlgn="base" hangingPunct="0">
              <a:lnSpc>
                <a:spcPct val="100000"/>
              </a:lnSpc>
              <a:spcAft>
                <a:spcPct val="0"/>
              </a:spcAft>
              <a:buClrTx/>
              <a:buFont typeface="Arial" panose="020B0604020202020204" pitchFamily="34" charset="0"/>
              <a:buChar char="•"/>
              <a:defRPr/>
            </a:pPr>
            <a:endParaRPr lang="en-US" sz="1467" b="0" kern="0" dirty="0">
              <a:solidFill>
                <a:srgbClr val="000000"/>
              </a:solidFill>
            </a:endParaRPr>
          </a:p>
          <a:p>
            <a:pPr defTabSz="1219170" eaLnBrk="0" fontAlgn="base" hangingPunct="0">
              <a:lnSpc>
                <a:spcPct val="100000"/>
              </a:lnSpc>
              <a:spcAft>
                <a:spcPct val="0"/>
              </a:spcAft>
              <a:buClrTx/>
              <a:buFont typeface="Arial" panose="020B0604020202020204" pitchFamily="34" charset="0"/>
              <a:buChar char="•"/>
              <a:defRPr/>
            </a:pPr>
            <a:r>
              <a:rPr lang="en-US" sz="3200" b="0" kern="0" dirty="0">
                <a:solidFill>
                  <a:srgbClr val="000000"/>
                </a:solidFill>
              </a:rPr>
              <a:t>Phone BOC: (816) 488-3601 </a:t>
            </a:r>
          </a:p>
          <a:p>
            <a:pPr marL="0" indent="0"/>
            <a:endParaRPr lang="en-US" dirty="0"/>
          </a:p>
        </p:txBody>
      </p:sp>
      <p:sp>
        <p:nvSpPr>
          <p:cNvPr id="5" name="TextBox 4"/>
          <p:cNvSpPr txBox="1"/>
          <p:nvPr/>
        </p:nvSpPr>
        <p:spPr>
          <a:xfrm>
            <a:off x="2948493" y="6599468"/>
            <a:ext cx="61447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4218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149600" y="6599468"/>
            <a:ext cx="589279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a:stretch>
            <a:fillRect/>
          </a:stretch>
        </p:blipFill>
        <p:spPr>
          <a:xfrm>
            <a:off x="1970683" y="381001"/>
            <a:ext cx="8250635" cy="5974980"/>
          </a:xfrm>
          <a:prstGeom prst="rect">
            <a:avLst/>
          </a:prstGeom>
        </p:spPr>
      </p:pic>
    </p:spTree>
    <p:extLst>
      <p:ext uri="{BB962C8B-B14F-4D97-AF65-F5344CB8AC3E}">
        <p14:creationId xmlns:p14="http://schemas.microsoft.com/office/powerpoint/2010/main" val="30499130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23282-47ED-48A9-BB4D-CF63D190058B}"/>
              </a:ext>
            </a:extLst>
          </p:cNvPr>
          <p:cNvSpPr>
            <a:spLocks noGrp="1"/>
          </p:cNvSpPr>
          <p:nvPr>
            <p:ph type="title"/>
          </p:nvPr>
        </p:nvSpPr>
        <p:spPr>
          <a:xfrm>
            <a:off x="1199072" y="2782020"/>
            <a:ext cx="10097577" cy="1626078"/>
          </a:xfrm>
        </p:spPr>
        <p:txBody>
          <a:bodyPr/>
          <a:lstStyle/>
          <a:p>
            <a:pPr algn="ctr"/>
            <a:r>
              <a:rPr lang="en-US" dirty="0"/>
              <a:t>Section III </a:t>
            </a:r>
            <a:br>
              <a:rPr lang="en-US" dirty="0"/>
            </a:br>
            <a:r>
              <a:rPr lang="en-US" altLang="en-US" sz="4800" b="1" kern="0" cap="none" dirty="0">
                <a:solidFill>
                  <a:schemeClr val="tx1"/>
                </a:solidFill>
                <a:latin typeface="Honeywell Sans"/>
                <a:ea typeface="+mn-ea"/>
                <a:cs typeface="+mn-cs"/>
              </a:rPr>
              <a:t>Construction Safety Requirements</a:t>
            </a:r>
            <a:endParaRPr lang="en-US" dirty="0">
              <a:solidFill>
                <a:schemeClr val="tx1"/>
              </a:solidFill>
            </a:endParaRPr>
          </a:p>
        </p:txBody>
      </p:sp>
      <p:sp>
        <p:nvSpPr>
          <p:cNvPr id="3" name="Text Placeholder 2">
            <a:extLst>
              <a:ext uri="{FF2B5EF4-FFF2-40B4-BE49-F238E27FC236}">
                <a16:creationId xmlns:a16="http://schemas.microsoft.com/office/drawing/2014/main" id="{57227F83-A045-4A7C-B4C2-579F8862D920}"/>
              </a:ext>
            </a:extLst>
          </p:cNvPr>
          <p:cNvSpPr>
            <a:spLocks noGrp="1"/>
          </p:cNvSpPr>
          <p:nvPr>
            <p:ph type="body" idx="1"/>
          </p:nvPr>
        </p:nvSpPr>
        <p:spPr>
          <a:xfrm>
            <a:off x="495300" y="4086687"/>
            <a:ext cx="11201400" cy="1485901"/>
          </a:xfrm>
        </p:spPr>
        <p:txBody>
          <a:bodyPr/>
          <a:lstStyle/>
          <a:p>
            <a:pPr lvl="0" algn="ctr" fontAlgn="base">
              <a:spcBef>
                <a:spcPts val="800"/>
              </a:spcBef>
              <a:spcAft>
                <a:spcPct val="0"/>
              </a:spcAft>
              <a:buClr>
                <a:srgbClr val="DB0029"/>
              </a:buClr>
            </a:pPr>
            <a:r>
              <a:rPr lang="en-US" altLang="en-US" sz="2667" kern="0" dirty="0">
                <a:solidFill>
                  <a:srgbClr val="000000"/>
                </a:solidFill>
              </a:rPr>
              <a:t>For people working on activities identified as construction projects</a:t>
            </a:r>
          </a:p>
        </p:txBody>
      </p:sp>
      <p:sp>
        <p:nvSpPr>
          <p:cNvPr id="8" name="Slide Number Placeholder 7">
            <a:extLst>
              <a:ext uri="{FF2B5EF4-FFF2-40B4-BE49-F238E27FC236}">
                <a16:creationId xmlns:a16="http://schemas.microsoft.com/office/drawing/2014/main" id="{F3C910D2-0AD4-4930-B7D6-D63905905817}"/>
              </a:ext>
            </a:extLst>
          </p:cNvPr>
          <p:cNvSpPr>
            <a:spLocks noGrp="1"/>
          </p:cNvSpPr>
          <p:nvPr>
            <p:ph type="sldNum" sz="quarter" idx="12"/>
          </p:nvPr>
        </p:nvSpPr>
        <p:spPr/>
        <p:txBody>
          <a:bodyPr/>
          <a:lstStyle/>
          <a:p>
            <a:fld id="{7B94EC18-1D2B-4535-B738-0E53AFE26620}" type="slidenum">
              <a:rPr lang="en-US" smtClean="0">
                <a:solidFill>
                  <a:prstClr val="white"/>
                </a:solidFill>
              </a:rPr>
              <a:pPr/>
              <a:t>39</a:t>
            </a:fld>
            <a:endParaRPr lang="en-US" dirty="0">
              <a:solidFill>
                <a:prstClr val="white"/>
              </a:solidFill>
            </a:endParaRPr>
          </a:p>
        </p:txBody>
      </p:sp>
      <p:sp>
        <p:nvSpPr>
          <p:cNvPr id="5" name="Footer Placeholder 4">
            <a:extLst>
              <a:ext uri="{FF2B5EF4-FFF2-40B4-BE49-F238E27FC236}">
                <a16:creationId xmlns:a16="http://schemas.microsoft.com/office/drawing/2014/main" id="{47218955-D351-40C8-BFD4-823635598113}"/>
              </a:ext>
            </a:extLst>
          </p:cNvPr>
          <p:cNvSpPr txBox="1">
            <a:spLocks/>
          </p:cNvSpPr>
          <p:nvPr/>
        </p:nvSpPr>
        <p:spPr>
          <a:xfrm>
            <a:off x="3818618" y="6553270"/>
            <a:ext cx="7463790" cy="237617"/>
          </a:xfrm>
          <a:prstGeom prst="rect">
            <a:avLst/>
          </a:prstGeom>
        </p:spPr>
        <p:txBody>
          <a:bodyPr lIns="0" rIns="0"/>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800" dirty="0">
                <a:solidFill>
                  <a:prstClr val="white"/>
                </a:solidFill>
                <a:latin typeface="Arial" panose="020B0604020202020204" pitchFamily="34" charset="0"/>
                <a:cs typeface="Arial" panose="020B0604020202020204" pitchFamily="34" charset="0"/>
              </a:rPr>
              <a:t>NSC-614-6792 Unclassified Unlimited Release</a:t>
            </a:r>
          </a:p>
        </p:txBody>
      </p:sp>
    </p:spTree>
    <p:extLst>
      <p:ext uri="{BB962C8B-B14F-4D97-AF65-F5344CB8AC3E}">
        <p14:creationId xmlns:p14="http://schemas.microsoft.com/office/powerpoint/2010/main" val="4035660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B94EC18-1D2B-4535-B738-0E53AFE26620}" type="slidenum">
              <a:rPr lang="en-US" smtClean="0"/>
              <a:t>4</a:t>
            </a:fld>
            <a:endParaRPr lang="en-US" dirty="0"/>
          </a:p>
        </p:txBody>
      </p:sp>
      <p:sp>
        <p:nvSpPr>
          <p:cNvPr id="5" name="Footer Placeholder 4">
            <a:extLst>
              <a:ext uri="{FF2B5EF4-FFF2-40B4-BE49-F238E27FC236}">
                <a16:creationId xmlns:a16="http://schemas.microsoft.com/office/drawing/2014/main" id="{47218955-D351-40C8-BFD4-823635598113}"/>
              </a:ext>
            </a:extLst>
          </p:cNvPr>
          <p:cNvSpPr txBox="1">
            <a:spLocks/>
          </p:cNvSpPr>
          <p:nvPr/>
        </p:nvSpPr>
        <p:spPr>
          <a:xfrm>
            <a:off x="2364104" y="6643101"/>
            <a:ext cx="7463790" cy="237617"/>
          </a:xfrm>
          <a:prstGeom prst="rect">
            <a:avLst/>
          </a:prstGeom>
        </p:spPr>
        <p:txBody>
          <a:bodyPr lIns="0" rIns="0"/>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800" dirty="0">
                <a:latin typeface="Arial" panose="020B0604020202020204" pitchFamily="34" charset="0"/>
                <a:cs typeface="Arial" panose="020B0604020202020204" pitchFamily="34" charset="0"/>
              </a:rPr>
              <a:t>NSC-614-6792 Unclassified Unlimited Release</a:t>
            </a:r>
          </a:p>
        </p:txBody>
      </p:sp>
      <p:pic>
        <p:nvPicPr>
          <p:cNvPr id="6" name="Picture 5">
            <a:extLst>
              <a:ext uri="{FF2B5EF4-FFF2-40B4-BE49-F238E27FC236}">
                <a16:creationId xmlns:a16="http://schemas.microsoft.com/office/drawing/2014/main" id="{51B339DC-3DD3-3500-9811-994639F075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5987" y="2668"/>
            <a:ext cx="5297963" cy="6855332"/>
          </a:xfrm>
          <a:prstGeom prst="rect">
            <a:avLst/>
          </a:prstGeom>
        </p:spPr>
      </p:pic>
    </p:spTree>
    <p:extLst>
      <p:ext uri="{BB962C8B-B14F-4D97-AF65-F5344CB8AC3E}">
        <p14:creationId xmlns:p14="http://schemas.microsoft.com/office/powerpoint/2010/main" val="5353426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1"/>
            <a:ext cx="10669812" cy="551332"/>
          </a:xfrm>
        </p:spPr>
        <p:txBody>
          <a:bodyPr/>
          <a:lstStyle/>
          <a:p>
            <a:pPr algn="ctr"/>
            <a:r>
              <a:rPr lang="en-US" altLang="en-US" sz="4267" b="1" kern="0" dirty="0">
                <a:solidFill>
                  <a:srgbClr val="000000"/>
                </a:solidFill>
                <a:latin typeface="Honeywell Sans" panose="02010503040101060203" pitchFamily="50" charset="0"/>
              </a:rPr>
              <a:t>Securing the Work Zone</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10133"/>
            <a:ext cx="10670117" cy="5138268"/>
          </a:xfrm>
        </p:spPr>
        <p:txBody>
          <a:bodyPr/>
          <a:lstStyle/>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All project sites must be protected to prevent unauthorized people from entering.</a:t>
            </a:r>
          </a:p>
          <a:p>
            <a:pPr marL="450839" indent="-450839" defTabSz="1219170" fontAlgn="base">
              <a:lnSpc>
                <a:spcPct val="100000"/>
              </a:lnSpc>
              <a:spcAft>
                <a:spcPct val="0"/>
              </a:spcAft>
              <a:buClr>
                <a:srgbClr val="000000"/>
              </a:buClr>
              <a:buFontTx/>
              <a:buChar char="•"/>
            </a:pPr>
            <a:endParaRPr lang="en-US" altLang="en-US" sz="3200" b="0" kern="0" dirty="0">
              <a:solidFill>
                <a:srgbClr val="000000"/>
              </a:solidFill>
            </a:endParaRPr>
          </a:p>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Caution tape, traffic cones, sawhorses, guard rails or portable screens must be in-place.</a:t>
            </a:r>
          </a:p>
          <a:p>
            <a:pPr marL="450839" indent="-450839" defTabSz="1219170" fontAlgn="base">
              <a:lnSpc>
                <a:spcPct val="100000"/>
              </a:lnSpc>
              <a:spcAft>
                <a:spcPct val="0"/>
              </a:spcAft>
              <a:buClr>
                <a:srgbClr val="000000"/>
              </a:buClr>
              <a:buFontTx/>
              <a:buChar char="•"/>
            </a:pPr>
            <a:endParaRPr lang="en-US" altLang="en-US" sz="3200" b="0" kern="0" dirty="0">
              <a:solidFill>
                <a:srgbClr val="000000"/>
              </a:solidFill>
            </a:endParaRPr>
          </a:p>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Barricade areas must be identified with some type of signage with a name and contact number.</a:t>
            </a:r>
          </a:p>
          <a:p>
            <a:pPr marL="0" indent="0"/>
            <a:endParaRPr lang="en-US" dirty="0"/>
          </a:p>
        </p:txBody>
      </p:sp>
      <p:sp>
        <p:nvSpPr>
          <p:cNvPr id="5" name="TextBox 4"/>
          <p:cNvSpPr txBox="1"/>
          <p:nvPr/>
        </p:nvSpPr>
        <p:spPr>
          <a:xfrm>
            <a:off x="2922035" y="6578599"/>
            <a:ext cx="63479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24749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0"/>
            <a:ext cx="10669812" cy="711200"/>
          </a:xfrm>
        </p:spPr>
        <p:txBody>
          <a:bodyPr/>
          <a:lstStyle/>
          <a:p>
            <a:pPr algn="ctr"/>
            <a:r>
              <a:rPr lang="en-US" altLang="en-US" sz="3733" b="1" kern="0" dirty="0">
                <a:solidFill>
                  <a:srgbClr val="000000"/>
                </a:solidFill>
                <a:latin typeface="Honeywell Sans" panose="02010503040101060203" pitchFamily="50" charset="0"/>
              </a:rPr>
              <a:t>Project Posting</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93800"/>
            <a:ext cx="10670117" cy="5054600"/>
          </a:xfrm>
        </p:spPr>
        <p:txBody>
          <a:bodyPr/>
          <a:lstStyle/>
          <a:p>
            <a:pPr marL="450839" indent="-450839" defTabSz="1219170" fontAlgn="base">
              <a:lnSpc>
                <a:spcPct val="100000"/>
              </a:lnSpc>
              <a:spcAft>
                <a:spcPct val="0"/>
              </a:spcAft>
              <a:buClrTx/>
            </a:pPr>
            <a:r>
              <a:rPr lang="en-US" altLang="en-US" sz="3200" b="0" kern="0" dirty="0">
                <a:solidFill>
                  <a:srgbClr val="000000"/>
                </a:solidFill>
              </a:rPr>
              <a:t>All major construction projects require posting.</a:t>
            </a:r>
          </a:p>
          <a:p>
            <a:pPr marL="450839" indent="-450839" defTabSz="1219170" fontAlgn="base">
              <a:lnSpc>
                <a:spcPct val="100000"/>
              </a:lnSpc>
              <a:spcAft>
                <a:spcPct val="0"/>
              </a:spcAft>
              <a:buClrTx/>
            </a:pPr>
            <a:r>
              <a:rPr lang="en-US" altLang="en-US" sz="3200" b="0" kern="0" dirty="0">
                <a:solidFill>
                  <a:srgbClr val="000000"/>
                </a:solidFill>
              </a:rPr>
              <a:t>Project information centers should contain:</a:t>
            </a:r>
          </a:p>
          <a:p>
            <a:pPr marL="450839" indent="-450839" defTabSz="1219170" fontAlgn="base">
              <a:lnSpc>
                <a:spcPct val="100000"/>
              </a:lnSpc>
              <a:spcAft>
                <a:spcPct val="0"/>
              </a:spcAft>
              <a:buClrTx/>
              <a:buFontTx/>
              <a:buChar char="•"/>
            </a:pPr>
            <a:r>
              <a:rPr lang="en-US" altLang="en-US" sz="3200" b="0" kern="0" dirty="0">
                <a:solidFill>
                  <a:srgbClr val="000000"/>
                </a:solidFill>
              </a:rPr>
              <a:t>Telephone numbers for project contacts.</a:t>
            </a:r>
          </a:p>
          <a:p>
            <a:pPr marL="450839" indent="-450839" defTabSz="1219170" fontAlgn="base">
              <a:lnSpc>
                <a:spcPct val="100000"/>
              </a:lnSpc>
              <a:spcAft>
                <a:spcPct val="0"/>
              </a:spcAft>
              <a:buClrTx/>
              <a:buFontTx/>
              <a:buChar char="•"/>
            </a:pPr>
            <a:r>
              <a:rPr lang="en-US" altLang="en-US" sz="3200" b="0" kern="0" dirty="0">
                <a:solidFill>
                  <a:srgbClr val="000000"/>
                </a:solidFill>
              </a:rPr>
              <a:t>Project engineer’s name.</a:t>
            </a:r>
          </a:p>
          <a:p>
            <a:pPr marL="450839" indent="-450839" defTabSz="1219170" fontAlgn="base">
              <a:lnSpc>
                <a:spcPct val="100000"/>
              </a:lnSpc>
              <a:spcAft>
                <a:spcPct val="0"/>
              </a:spcAft>
              <a:buClrTx/>
              <a:buFontTx/>
              <a:buChar char="•"/>
            </a:pPr>
            <a:r>
              <a:rPr lang="en-US" altLang="en-US" sz="3200" b="0" kern="0" dirty="0">
                <a:solidFill>
                  <a:srgbClr val="000000"/>
                </a:solidFill>
              </a:rPr>
              <a:t>General contractor’s name.</a:t>
            </a:r>
          </a:p>
          <a:p>
            <a:pPr marL="450839" indent="-450839" defTabSz="1219170" fontAlgn="base">
              <a:lnSpc>
                <a:spcPct val="100000"/>
              </a:lnSpc>
              <a:spcAft>
                <a:spcPct val="0"/>
              </a:spcAft>
              <a:buClrTx/>
              <a:buFontTx/>
              <a:buChar char="•"/>
            </a:pPr>
            <a:r>
              <a:rPr lang="en-US" altLang="en-US" sz="3200" b="0" kern="0" dirty="0">
                <a:solidFill>
                  <a:srgbClr val="000000"/>
                </a:solidFill>
              </a:rPr>
              <a:t>Project name</a:t>
            </a:r>
          </a:p>
          <a:p>
            <a:pPr marL="450839" indent="-450839" defTabSz="1219170" fontAlgn="base">
              <a:lnSpc>
                <a:spcPct val="100000"/>
              </a:lnSpc>
              <a:spcAft>
                <a:spcPct val="0"/>
              </a:spcAft>
              <a:buClrTx/>
              <a:buFontTx/>
              <a:buChar char="•"/>
            </a:pPr>
            <a:r>
              <a:rPr lang="en-US" altLang="en-US" sz="3200" b="0" kern="0" dirty="0">
                <a:solidFill>
                  <a:srgbClr val="000000"/>
                </a:solidFill>
              </a:rPr>
              <a:t>NNSA and OSHA information.</a:t>
            </a:r>
          </a:p>
          <a:p>
            <a:pPr marL="0" indent="0"/>
            <a:endParaRPr lang="en-US" dirty="0"/>
          </a:p>
        </p:txBody>
      </p:sp>
      <p:sp>
        <p:nvSpPr>
          <p:cNvPr id="5" name="TextBox 4"/>
          <p:cNvSpPr txBox="1"/>
          <p:nvPr/>
        </p:nvSpPr>
        <p:spPr>
          <a:xfrm>
            <a:off x="3149600" y="6550435"/>
            <a:ext cx="58928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53095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Pre-Demolition Survey</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lstStyle/>
          <a:p>
            <a:pPr marL="450839" indent="-450839" defTabSz="1219170" fontAlgn="base">
              <a:lnSpc>
                <a:spcPct val="100000"/>
              </a:lnSpc>
              <a:spcBef>
                <a:spcPct val="50000"/>
              </a:spcBef>
              <a:spcAft>
                <a:spcPct val="0"/>
              </a:spcAft>
              <a:buClr>
                <a:srgbClr val="000000"/>
              </a:buClr>
              <a:buFontTx/>
              <a:buChar char="•"/>
            </a:pPr>
            <a:r>
              <a:rPr lang="en-US" altLang="en-US" sz="3200" b="0" kern="0" dirty="0">
                <a:solidFill>
                  <a:srgbClr val="000000"/>
                </a:solidFill>
              </a:rPr>
              <a:t>Check utilities for support above and below ceiling or roof before demolition.</a:t>
            </a:r>
          </a:p>
          <a:p>
            <a:pPr marL="450839" indent="-450839" defTabSz="1219170" fontAlgn="base">
              <a:lnSpc>
                <a:spcPct val="100000"/>
              </a:lnSpc>
              <a:spcBef>
                <a:spcPct val="50000"/>
              </a:spcBef>
              <a:spcAft>
                <a:spcPct val="0"/>
              </a:spcAft>
              <a:buClr>
                <a:srgbClr val="000000"/>
              </a:buClr>
              <a:buFontTx/>
              <a:buChar char="•"/>
            </a:pPr>
            <a:r>
              <a:rPr lang="en-US" altLang="en-US" sz="3200" b="0" kern="0" dirty="0">
                <a:solidFill>
                  <a:srgbClr val="000000"/>
                </a:solidFill>
              </a:rPr>
              <a:t>Ensure supports are adequate to prevent components from falling.</a:t>
            </a:r>
          </a:p>
          <a:p>
            <a:pPr marL="450839" indent="-450839" defTabSz="1219170" fontAlgn="base">
              <a:lnSpc>
                <a:spcPct val="100000"/>
              </a:lnSpc>
              <a:spcBef>
                <a:spcPct val="50000"/>
              </a:spcBef>
              <a:spcAft>
                <a:spcPct val="0"/>
              </a:spcAft>
              <a:buClr>
                <a:srgbClr val="000000"/>
              </a:buClr>
              <a:buFontTx/>
              <a:buChar char="•"/>
            </a:pPr>
            <a:r>
              <a:rPr lang="en-US" altLang="en-US" sz="3200" b="0" kern="0" dirty="0">
                <a:solidFill>
                  <a:srgbClr val="000000"/>
                </a:solidFill>
              </a:rPr>
              <a:t>Contact area owner and ensure to barricade area underneath work before demolition.</a:t>
            </a:r>
          </a:p>
          <a:p>
            <a:pPr marL="0" indent="0"/>
            <a:endParaRPr lang="en-US" b="0" dirty="0"/>
          </a:p>
        </p:txBody>
      </p:sp>
      <p:sp>
        <p:nvSpPr>
          <p:cNvPr id="5" name="TextBox 4"/>
          <p:cNvSpPr txBox="1"/>
          <p:nvPr/>
        </p:nvSpPr>
        <p:spPr>
          <a:xfrm>
            <a:off x="2895600" y="6599468"/>
            <a:ext cx="64008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97692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145" y="279401"/>
            <a:ext cx="10765773" cy="551332"/>
          </a:xfrm>
        </p:spPr>
        <p:txBody>
          <a:bodyPr/>
          <a:lstStyle/>
          <a:p>
            <a:pPr algn="ctr"/>
            <a:r>
              <a:rPr lang="en-US" altLang="en-US" sz="3733" b="1" kern="0" dirty="0">
                <a:solidFill>
                  <a:srgbClr val="000000"/>
                </a:solidFill>
                <a:latin typeface="Honeywell Sans" panose="02010503040101060203" pitchFamily="50" charset="0"/>
              </a:rPr>
              <a:t>Personal Protective Equipment (PPE)</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990600"/>
            <a:ext cx="10670117" cy="5257800"/>
          </a:xfrm>
        </p:spPr>
        <p:txBody>
          <a:bodyPr/>
          <a:lstStyle/>
          <a:p>
            <a:pPr defTabSz="1219170" fontAlgn="base">
              <a:lnSpc>
                <a:spcPct val="100000"/>
              </a:lnSpc>
              <a:spcAft>
                <a:spcPct val="0"/>
              </a:spcAft>
              <a:buClrTx/>
              <a:buFont typeface="Arial" panose="020B0604020202020204" pitchFamily="34" charset="0"/>
              <a:buChar char="•"/>
            </a:pPr>
            <a:r>
              <a:rPr lang="en-US" altLang="en-US" sz="3200" b="0" kern="0" dirty="0">
                <a:solidFill>
                  <a:prstClr val="black"/>
                </a:solidFill>
              </a:rPr>
              <a:t>Areas and operations throughout KCNSC require various kinds of PPE such as:</a:t>
            </a:r>
          </a:p>
          <a:p>
            <a:pPr marL="1068891" lvl="1" indent="-459306" defTabSz="1219170" fontAlgn="base">
              <a:lnSpc>
                <a:spcPct val="100000"/>
              </a:lnSpc>
              <a:spcAft>
                <a:spcPct val="0"/>
              </a:spcAft>
              <a:buFont typeface="Arial" panose="020B0604020202020204" pitchFamily="34" charset="0"/>
              <a:buChar char="•"/>
            </a:pPr>
            <a:r>
              <a:rPr lang="en-US" altLang="en-US" sz="2667" kern="0" dirty="0">
                <a:solidFill>
                  <a:prstClr val="black"/>
                </a:solidFill>
              </a:rPr>
              <a:t>Head Protection – Hard hats.</a:t>
            </a:r>
          </a:p>
          <a:p>
            <a:pPr marL="1068891" lvl="1" indent="-459306" defTabSz="1219170" fontAlgn="base">
              <a:lnSpc>
                <a:spcPct val="100000"/>
              </a:lnSpc>
              <a:spcAft>
                <a:spcPct val="0"/>
              </a:spcAft>
              <a:buFont typeface="Arial" panose="020B0604020202020204" pitchFamily="34" charset="0"/>
              <a:buChar char="•"/>
            </a:pPr>
            <a:r>
              <a:rPr lang="en-US" altLang="en-US" sz="2667" kern="0" dirty="0">
                <a:solidFill>
                  <a:prstClr val="black"/>
                </a:solidFill>
              </a:rPr>
              <a:t>Eye Protection – Safety glasses, goggles, and face shields.</a:t>
            </a:r>
          </a:p>
          <a:p>
            <a:pPr marL="1068891" lvl="1" indent="-459306" defTabSz="1219170" fontAlgn="base">
              <a:lnSpc>
                <a:spcPct val="100000"/>
              </a:lnSpc>
              <a:spcAft>
                <a:spcPct val="0"/>
              </a:spcAft>
              <a:buFont typeface="Arial" panose="020B0604020202020204" pitchFamily="34" charset="0"/>
              <a:buChar char="•"/>
            </a:pPr>
            <a:r>
              <a:rPr lang="en-US" altLang="en-US" sz="2667" kern="0" dirty="0">
                <a:solidFill>
                  <a:prstClr val="black"/>
                </a:solidFill>
              </a:rPr>
              <a:t>Fall Protection – Lanyards and shock absorbing harnesses, or retractable lifeline.</a:t>
            </a:r>
          </a:p>
          <a:p>
            <a:pPr marL="1068891" lvl="1" indent="-459306" defTabSz="1219170" fontAlgn="base">
              <a:lnSpc>
                <a:spcPct val="100000"/>
              </a:lnSpc>
              <a:spcAft>
                <a:spcPct val="0"/>
              </a:spcAft>
              <a:buFont typeface="Arial" panose="020B0604020202020204" pitchFamily="34" charset="0"/>
              <a:buChar char="•"/>
            </a:pPr>
            <a:r>
              <a:rPr lang="en-US" altLang="en-US" sz="2667" kern="0" dirty="0">
                <a:solidFill>
                  <a:prstClr val="black"/>
                </a:solidFill>
              </a:rPr>
              <a:t>Skin Protection – Gloves, suits, or High visibility shirt/vest when needed.</a:t>
            </a:r>
          </a:p>
          <a:p>
            <a:pPr marL="1068891" lvl="1" indent="-459306" defTabSz="1219170" fontAlgn="base">
              <a:lnSpc>
                <a:spcPct val="100000"/>
              </a:lnSpc>
              <a:spcAft>
                <a:spcPct val="0"/>
              </a:spcAft>
              <a:buFont typeface="Arial" panose="020B0604020202020204" pitchFamily="34" charset="0"/>
              <a:buChar char="•"/>
            </a:pPr>
            <a:endParaRPr lang="en-US" altLang="en-US" sz="2667" kern="0" dirty="0">
              <a:solidFill>
                <a:prstClr val="black"/>
              </a:solidFill>
            </a:endParaRPr>
          </a:p>
          <a:p>
            <a:pPr defTabSz="1219170" fontAlgn="base">
              <a:lnSpc>
                <a:spcPct val="100000"/>
              </a:lnSpc>
              <a:spcAft>
                <a:spcPct val="0"/>
              </a:spcAft>
              <a:buClrTx/>
              <a:buFont typeface="Arial" panose="020B0604020202020204" pitchFamily="34" charset="0"/>
              <a:buChar char="•"/>
            </a:pPr>
            <a:r>
              <a:rPr lang="en-US" altLang="en-US" sz="3200" b="0" kern="0" dirty="0">
                <a:solidFill>
                  <a:prstClr val="black"/>
                </a:solidFill>
              </a:rPr>
              <a:t>At a minimum, KCNSC requires Head and Eye protection for all construction activities.</a:t>
            </a:r>
          </a:p>
        </p:txBody>
      </p:sp>
      <p:sp>
        <p:nvSpPr>
          <p:cNvPr id="5" name="TextBox 4"/>
          <p:cNvSpPr txBox="1"/>
          <p:nvPr/>
        </p:nvSpPr>
        <p:spPr>
          <a:xfrm>
            <a:off x="2722877" y="6599468"/>
            <a:ext cx="6500307"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48218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145" y="279401"/>
            <a:ext cx="10765773" cy="551332"/>
          </a:xfrm>
        </p:spPr>
        <p:txBody>
          <a:bodyPr/>
          <a:lstStyle/>
          <a:p>
            <a:pPr algn="ctr"/>
            <a:r>
              <a:rPr lang="en-US" altLang="en-US" sz="3733" b="1" kern="0" dirty="0">
                <a:solidFill>
                  <a:srgbClr val="000000"/>
                </a:solidFill>
                <a:latin typeface="Honeywell Sans" panose="02010503040101060203" pitchFamily="50" charset="0"/>
              </a:rPr>
              <a:t>Nuisance odors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990600"/>
            <a:ext cx="10670117" cy="5257800"/>
          </a:xfrm>
        </p:spPr>
        <p:txBody>
          <a:bodyPr/>
          <a:lstStyle/>
          <a:p>
            <a:pPr marR="0" lvl="0" algn="l" defTabSz="1219170" rtl="0" eaLnBrk="1" fontAlgn="base" latinLnBrk="0" hangingPunct="1">
              <a:lnSpc>
                <a:spcPct val="100000"/>
              </a:lnSpc>
              <a:spcBef>
                <a:spcPts val="1000"/>
              </a:spcBef>
              <a:spcAft>
                <a:spcPct val="0"/>
              </a:spcAft>
              <a:buClrTx/>
              <a:buSzTx/>
              <a:buFont typeface="Arial" panose="020B0604020202020204" pitchFamily="34" charset="0"/>
              <a:buChar char="•"/>
              <a:tabLst/>
              <a:defRPr/>
            </a:pPr>
            <a:r>
              <a:rPr kumimoji="0" lang="en-US" altLang="en-US" sz="3733" b="0" i="0" u="none" strike="noStrike" kern="0" cap="none" spc="0" normalizeH="0" baseline="0" noProof="0" dirty="0">
                <a:ln>
                  <a:noFill/>
                </a:ln>
                <a:solidFill>
                  <a:srgbClr val="000000"/>
                </a:solidFill>
                <a:effectLst/>
                <a:uLnTx/>
                <a:uFillTx/>
                <a:latin typeface="Honeywell Sans" panose="02010503040101060203" pitchFamily="50" charset="0"/>
                <a:ea typeface="+mn-ea"/>
                <a:cs typeface="+mn-cs"/>
              </a:rPr>
              <a:t>All work involving materials that could potentially off gas, create excessive odors or dusts that could affect KCNSC Employees (interrupt daily activities) contact KCNSC Construction HS&amp;E POC prior to notice to proceeding.</a:t>
            </a:r>
          </a:p>
          <a:p>
            <a:pPr marL="1068891" marR="0" lvl="1" indent="-459306" algn="l" defTabSz="1219170" rtl="0" eaLnBrk="1" fontAlgn="base" latinLnBrk="0" hangingPunct="1">
              <a:lnSpc>
                <a:spcPct val="100000"/>
              </a:lnSpc>
              <a:spcBef>
                <a:spcPts val="0"/>
              </a:spcBef>
              <a:spcAft>
                <a:spcPct val="0"/>
              </a:spcAft>
              <a:buClr>
                <a:srgbClr val="C8C8C8">
                  <a:lumMod val="75000"/>
                </a:srgbClr>
              </a:buClr>
              <a:buSzTx/>
              <a:buFont typeface="Arial" panose="020B0604020202020204" pitchFamily="34" charset="0"/>
              <a:buChar char="•"/>
              <a:tabLst/>
              <a:defRPr/>
            </a:pPr>
            <a:r>
              <a:rPr kumimoji="0" lang="en-US" altLang="en-US" sz="3200" b="0" i="0" u="none" strike="noStrike" kern="0" cap="none" spc="0" normalizeH="0" baseline="0" noProof="0" dirty="0">
                <a:ln>
                  <a:noFill/>
                </a:ln>
                <a:solidFill>
                  <a:srgbClr val="000000"/>
                </a:solidFill>
                <a:effectLst/>
                <a:uLnTx/>
                <a:uFillTx/>
                <a:latin typeface="Honeywell Sans" panose="02010503040101060203" pitchFamily="50" charset="0"/>
                <a:ea typeface="+mn-ea"/>
                <a:cs typeface="+mn-cs"/>
              </a:rPr>
              <a:t>Paints, caulks, solvents, cleaning solvents, and epoxies </a:t>
            </a:r>
          </a:p>
          <a:p>
            <a:pPr marL="609585" marR="0" lvl="1" indent="0" algn="l" defTabSz="1219170" rtl="0" eaLnBrk="1" fontAlgn="base" latinLnBrk="0" hangingPunct="1">
              <a:lnSpc>
                <a:spcPct val="100000"/>
              </a:lnSpc>
              <a:spcBef>
                <a:spcPts val="0"/>
              </a:spcBef>
              <a:spcAft>
                <a:spcPct val="0"/>
              </a:spcAft>
              <a:buClr>
                <a:srgbClr val="C8C8C8">
                  <a:lumMod val="75000"/>
                </a:srgbClr>
              </a:buClr>
              <a:buSzTx/>
              <a:buFont typeface="Arial" panose="020B0604020202020204" pitchFamily="34" charset="0"/>
              <a:buChar char="‒"/>
              <a:tabLst/>
              <a:defRPr/>
            </a:pPr>
            <a:endParaRPr kumimoji="0" lang="en-US" altLang="en-US" sz="3200" b="0" i="0" u="none" strike="noStrike" kern="0" cap="none" spc="0" normalizeH="0" baseline="0" noProof="0" dirty="0">
              <a:ln>
                <a:noFill/>
              </a:ln>
              <a:solidFill>
                <a:srgbClr val="000000"/>
              </a:solidFill>
              <a:effectLst/>
              <a:uLnTx/>
              <a:uFillTx/>
              <a:latin typeface="Honeywell Sans" panose="02010503040101060203" pitchFamily="50" charset="0"/>
              <a:ea typeface="+mn-ea"/>
              <a:cs typeface="+mn-cs"/>
            </a:endParaRPr>
          </a:p>
          <a:p>
            <a:pPr marL="450839" indent="-450839" defTabSz="1219170" fontAlgn="base">
              <a:lnSpc>
                <a:spcPct val="100000"/>
              </a:lnSpc>
              <a:spcAft>
                <a:spcPct val="0"/>
              </a:spcAft>
              <a:buClr>
                <a:srgbClr val="DB0029"/>
              </a:buClr>
              <a:buFontTx/>
              <a:buChar char="•"/>
            </a:pPr>
            <a:endParaRPr lang="en-US" altLang="en-US" sz="2667" kern="0" dirty="0">
              <a:solidFill>
                <a:prstClr val="black"/>
              </a:solidFill>
            </a:endParaRPr>
          </a:p>
          <a:p>
            <a:pPr marL="0" indent="0" defTabSz="1219170" fontAlgn="base">
              <a:lnSpc>
                <a:spcPct val="100000"/>
              </a:lnSpc>
              <a:spcAft>
                <a:spcPct val="0"/>
              </a:spcAft>
              <a:buClr>
                <a:srgbClr val="DB0029"/>
              </a:buClr>
            </a:pPr>
            <a:endParaRPr lang="en-US" altLang="en-US" sz="3200" b="0" kern="0" dirty="0">
              <a:solidFill>
                <a:prstClr val="black"/>
              </a:solidFill>
            </a:endParaRPr>
          </a:p>
        </p:txBody>
      </p:sp>
      <p:sp>
        <p:nvSpPr>
          <p:cNvPr id="5" name="TextBox 4"/>
          <p:cNvSpPr txBox="1"/>
          <p:nvPr/>
        </p:nvSpPr>
        <p:spPr>
          <a:xfrm>
            <a:off x="2845846" y="6599468"/>
            <a:ext cx="6500307"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6669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Fall Protection</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normAutofit fontScale="85000" lnSpcReduction="10000"/>
          </a:bodyPr>
          <a:lstStyle/>
          <a:p>
            <a:pPr marL="450839" indent="-450839" defTabSz="1219170" fontAlgn="base">
              <a:lnSpc>
                <a:spcPct val="100000"/>
              </a:lnSpc>
              <a:spcAft>
                <a:spcPct val="0"/>
              </a:spcAft>
              <a:buClrTx/>
            </a:pPr>
            <a:r>
              <a:rPr lang="en-US" altLang="en-US" sz="3733" b="0" kern="0" dirty="0">
                <a:solidFill>
                  <a:srgbClr val="000000"/>
                </a:solidFill>
              </a:rPr>
              <a:t>Fall protection is required:</a:t>
            </a:r>
          </a:p>
          <a:p>
            <a:pPr marL="450839" indent="-450839" defTabSz="1219170" fontAlgn="base">
              <a:lnSpc>
                <a:spcPct val="100000"/>
              </a:lnSpc>
              <a:spcAft>
                <a:spcPct val="0"/>
              </a:spcAft>
              <a:buClrTx/>
              <a:buFontTx/>
              <a:buChar char="•"/>
            </a:pPr>
            <a:r>
              <a:rPr lang="en-US" altLang="en-US" sz="3200" b="0" kern="0" dirty="0">
                <a:solidFill>
                  <a:srgbClr val="000000"/>
                </a:solidFill>
              </a:rPr>
              <a:t>Within 15 feet of an unprotected edge that is 4 feet or more above a lower level.</a:t>
            </a:r>
          </a:p>
          <a:p>
            <a:pPr marL="450839" indent="-450839" defTabSz="1219170" fontAlgn="base">
              <a:lnSpc>
                <a:spcPct val="100000"/>
              </a:lnSpc>
              <a:spcAft>
                <a:spcPct val="0"/>
              </a:spcAft>
              <a:buClrTx/>
              <a:buFontTx/>
              <a:buChar char="•"/>
            </a:pPr>
            <a:r>
              <a:rPr lang="en-US" altLang="en-US" sz="3200" b="0" kern="0" dirty="0">
                <a:solidFill>
                  <a:srgbClr val="000000"/>
                </a:solidFill>
              </a:rPr>
              <a:t>A fall protection harness/lanyard is required in any mobile elevated work platform such as scissor lift, vertical lift, boom lifts, cherry picker, ect.</a:t>
            </a:r>
          </a:p>
          <a:p>
            <a:pPr marL="450839" indent="-450839" defTabSz="1219170" fontAlgn="base">
              <a:lnSpc>
                <a:spcPct val="100000"/>
              </a:lnSpc>
              <a:spcAft>
                <a:spcPct val="0"/>
              </a:spcAft>
              <a:buClrTx/>
              <a:buFontTx/>
              <a:buChar char="•"/>
            </a:pPr>
            <a:r>
              <a:rPr lang="en-US" altLang="en-US" sz="3200" b="0" kern="0" dirty="0">
                <a:solidFill>
                  <a:srgbClr val="000000"/>
                </a:solidFill>
              </a:rPr>
              <a:t>Working off of pipes/duct</a:t>
            </a:r>
          </a:p>
          <a:p>
            <a:pPr marL="450839" indent="-450839" defTabSz="1219170" fontAlgn="base">
              <a:lnSpc>
                <a:spcPct val="100000"/>
              </a:lnSpc>
              <a:spcAft>
                <a:spcPct val="0"/>
              </a:spcAft>
              <a:buClrTx/>
              <a:buFontTx/>
              <a:buChar char="•"/>
            </a:pPr>
            <a:r>
              <a:rPr lang="en-US" altLang="en-US" sz="3200" b="0" kern="0" dirty="0">
                <a:solidFill>
                  <a:srgbClr val="000000"/>
                </a:solidFill>
              </a:rPr>
              <a:t>Contractors are responsible for ensuring anchor points are capable of supporting the fall protection system being used.</a:t>
            </a:r>
          </a:p>
          <a:p>
            <a:pPr marL="450839" indent="-450839" defTabSz="1219170" fontAlgn="base">
              <a:lnSpc>
                <a:spcPct val="100000"/>
              </a:lnSpc>
              <a:spcAft>
                <a:spcPct val="0"/>
              </a:spcAft>
              <a:buClrTx/>
              <a:buFontTx/>
              <a:buChar char="•"/>
            </a:pPr>
            <a:r>
              <a:rPr lang="en-US" altLang="en-US" sz="3200" b="0" kern="0" dirty="0">
                <a:solidFill>
                  <a:srgbClr val="000000"/>
                </a:solidFill>
              </a:rPr>
              <a:t>A fall protection rescue plan is to be established before work occurs.</a:t>
            </a:r>
          </a:p>
          <a:p>
            <a:pPr marL="450839" indent="-450839" defTabSz="1219170" fontAlgn="base">
              <a:lnSpc>
                <a:spcPct val="100000"/>
              </a:lnSpc>
              <a:spcAft>
                <a:spcPct val="0"/>
              </a:spcAft>
              <a:buClr>
                <a:srgbClr val="DB0029"/>
              </a:buClr>
              <a:buFontTx/>
              <a:buChar char="•"/>
            </a:pPr>
            <a:endParaRPr lang="en-US" altLang="en-US" sz="3200" b="0" kern="0" dirty="0">
              <a:solidFill>
                <a:srgbClr val="000000"/>
              </a:solidFill>
            </a:endParaRPr>
          </a:p>
          <a:p>
            <a:pPr marL="0" indent="0"/>
            <a:endParaRPr lang="en-US" dirty="0"/>
          </a:p>
        </p:txBody>
      </p:sp>
      <p:sp>
        <p:nvSpPr>
          <p:cNvPr id="5" name="TextBox 4"/>
          <p:cNvSpPr txBox="1"/>
          <p:nvPr/>
        </p:nvSpPr>
        <p:spPr>
          <a:xfrm>
            <a:off x="2846893" y="6599468"/>
            <a:ext cx="63479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76070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3733" b="1" kern="0" dirty="0">
                <a:solidFill>
                  <a:srgbClr val="000000"/>
                </a:solidFill>
                <a:latin typeface="Honeywell Sans" panose="02010503040101060203" pitchFamily="50" charset="0"/>
              </a:rPr>
              <a:t>Tools / Equipment</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lstStyle/>
          <a:p>
            <a:pPr marL="450839" indent="-450839" defTabSz="1219170" fontAlgn="base">
              <a:lnSpc>
                <a:spcPct val="100000"/>
              </a:lnSpc>
              <a:spcBef>
                <a:spcPct val="60000"/>
              </a:spcBef>
              <a:spcAft>
                <a:spcPct val="0"/>
              </a:spcAft>
              <a:buClrTx/>
              <a:buFontTx/>
              <a:buChar char="•"/>
            </a:pPr>
            <a:r>
              <a:rPr lang="en-US" altLang="en-US" sz="3200" b="0" kern="0" dirty="0">
                <a:solidFill>
                  <a:srgbClr val="000000"/>
                </a:solidFill>
              </a:rPr>
              <a:t>Only fiberglass ladders in good condition are to be used.</a:t>
            </a:r>
          </a:p>
          <a:p>
            <a:pPr marL="450839" indent="-450839" defTabSz="1219170" fontAlgn="base">
              <a:lnSpc>
                <a:spcPct val="100000"/>
              </a:lnSpc>
              <a:spcBef>
                <a:spcPct val="60000"/>
              </a:spcBef>
              <a:spcAft>
                <a:spcPct val="0"/>
              </a:spcAft>
              <a:buClrTx/>
              <a:buFontTx/>
              <a:buChar char="•"/>
            </a:pPr>
            <a:r>
              <a:rPr lang="en-US" altLang="en-US" sz="3200" b="0" kern="0" dirty="0">
                <a:solidFill>
                  <a:srgbClr val="000000"/>
                </a:solidFill>
              </a:rPr>
              <a:t>Portable power tools must be double insulated and GFCI protected.</a:t>
            </a:r>
          </a:p>
          <a:p>
            <a:pPr marL="450839" indent="-450839" defTabSz="1219170" fontAlgn="base">
              <a:lnSpc>
                <a:spcPct val="100000"/>
              </a:lnSpc>
              <a:spcBef>
                <a:spcPct val="60000"/>
              </a:spcBef>
              <a:spcAft>
                <a:spcPct val="0"/>
              </a:spcAft>
              <a:buClrTx/>
              <a:buFontTx/>
              <a:buChar char="•"/>
            </a:pPr>
            <a:r>
              <a:rPr lang="en-US" altLang="en-US" sz="3200" b="0" kern="0" dirty="0">
                <a:solidFill>
                  <a:srgbClr val="000000"/>
                </a:solidFill>
              </a:rPr>
              <a:t>All equipment and tools must be in good condition.</a:t>
            </a:r>
          </a:p>
          <a:p>
            <a:pPr marL="0" indent="0"/>
            <a:endParaRPr lang="en-US" dirty="0"/>
          </a:p>
        </p:txBody>
      </p:sp>
      <p:sp>
        <p:nvSpPr>
          <p:cNvPr id="5" name="TextBox 4"/>
          <p:cNvSpPr txBox="1"/>
          <p:nvPr/>
        </p:nvSpPr>
        <p:spPr>
          <a:xfrm>
            <a:off x="2846893" y="6599468"/>
            <a:ext cx="63479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60900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888" y="319768"/>
            <a:ext cx="10974115" cy="551332"/>
          </a:xfrm>
        </p:spPr>
        <p:txBody>
          <a:bodyPr/>
          <a:lstStyle/>
          <a:p>
            <a:pPr algn="ctr"/>
            <a:r>
              <a:rPr lang="en-US" altLang="en-US" sz="4267" b="1" kern="0" dirty="0">
                <a:solidFill>
                  <a:srgbClr val="000000"/>
                </a:solidFill>
                <a:latin typeface="Honeywell Sans" panose="02010503040101060203" pitchFamily="50" charset="0"/>
              </a:rPr>
              <a:t>Electrical Safety, Requirements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93800"/>
            <a:ext cx="10670117" cy="5054600"/>
          </a:xfrm>
        </p:spPr>
        <p:txBody>
          <a:bodyPr>
            <a:normAutofit lnSpcReduction="10000"/>
          </a:bodyPr>
          <a:lstStyle/>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Ground Fault Circuit Interrupters (GFCIs) </a:t>
            </a:r>
          </a:p>
          <a:p>
            <a:pPr marL="1068891" lvl="1" indent="-459306" defTabSz="1219170" fontAlgn="base">
              <a:lnSpc>
                <a:spcPct val="100000"/>
              </a:lnSpc>
              <a:spcAft>
                <a:spcPct val="0"/>
              </a:spcAft>
              <a:buFont typeface="Arial" charset="0"/>
              <a:buChar char="–"/>
            </a:pPr>
            <a:r>
              <a:rPr lang="en-US" altLang="en-US" sz="2667" kern="0" dirty="0">
                <a:solidFill>
                  <a:srgbClr val="000000"/>
                </a:solidFill>
              </a:rPr>
              <a:t>Required on all cord and plug operated tools on construction sites.</a:t>
            </a:r>
          </a:p>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Extension cords must be designed for hard or extra hard usage and be free of damage.</a:t>
            </a:r>
          </a:p>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No flat cords are to be used at the KCNSC.</a:t>
            </a:r>
          </a:p>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Arc flash protection (FR clothing) is required per NFPA 70 E</a:t>
            </a:r>
          </a:p>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All installations will comply with National Electric Code (NEC).</a:t>
            </a:r>
          </a:p>
          <a:p>
            <a:pPr marL="0" indent="0"/>
            <a:endParaRPr lang="en-US" dirty="0"/>
          </a:p>
        </p:txBody>
      </p:sp>
      <p:sp>
        <p:nvSpPr>
          <p:cNvPr id="5" name="TextBox 4"/>
          <p:cNvSpPr txBox="1"/>
          <p:nvPr/>
        </p:nvSpPr>
        <p:spPr>
          <a:xfrm>
            <a:off x="2948493" y="6599468"/>
            <a:ext cx="61447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9758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1"/>
            <a:ext cx="10669812" cy="551332"/>
          </a:xfrm>
        </p:spPr>
        <p:txBody>
          <a:bodyPr/>
          <a:lstStyle/>
          <a:p>
            <a:pPr algn="ctr"/>
            <a:r>
              <a:rPr lang="en-US" altLang="en-US" sz="4267" b="1" kern="0" dirty="0">
                <a:solidFill>
                  <a:srgbClr val="000000"/>
                </a:solidFill>
                <a:latin typeface="Honeywell Sans" panose="02010503040101060203" pitchFamily="50" charset="0"/>
              </a:rPr>
              <a:t>Crane Use</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10133"/>
            <a:ext cx="10670117" cy="5138268"/>
          </a:xfrm>
        </p:spPr>
        <p:txBody>
          <a:bodyPr>
            <a:normAutofit/>
          </a:bodyPr>
          <a:lstStyle/>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All cranes must have a current inspection certification certificate and be in good condition.</a:t>
            </a:r>
          </a:p>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All pick plans must be approved by KNCSC HS&amp;E.</a:t>
            </a:r>
          </a:p>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All hoisting and rigging equipment shall be properly maintained and inspected.</a:t>
            </a:r>
          </a:p>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Areas under suspended loads must be clear at all times.</a:t>
            </a:r>
          </a:p>
          <a:p>
            <a:pPr marL="450839" indent="-450839" defTabSz="1219170" fontAlgn="base">
              <a:lnSpc>
                <a:spcPct val="100000"/>
              </a:lnSpc>
              <a:spcAft>
                <a:spcPct val="0"/>
              </a:spcAft>
              <a:buClr>
                <a:srgbClr val="000000"/>
              </a:buClr>
              <a:buFontTx/>
              <a:buChar char="•"/>
            </a:pPr>
            <a:r>
              <a:rPr lang="en-US" altLang="en-US" sz="3200" b="0" kern="0" dirty="0">
                <a:solidFill>
                  <a:srgbClr val="000000"/>
                </a:solidFill>
              </a:rPr>
              <a:t>Clearance from overhead electrical lines must be maintained.</a:t>
            </a:r>
          </a:p>
          <a:p>
            <a:pPr marL="0" indent="0"/>
            <a:endParaRPr lang="en-US" dirty="0"/>
          </a:p>
        </p:txBody>
      </p:sp>
      <p:sp>
        <p:nvSpPr>
          <p:cNvPr id="5" name="TextBox 4"/>
          <p:cNvSpPr txBox="1"/>
          <p:nvPr/>
        </p:nvSpPr>
        <p:spPr>
          <a:xfrm>
            <a:off x="2922058" y="6599468"/>
            <a:ext cx="61976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04105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1"/>
            <a:ext cx="10669812" cy="551332"/>
          </a:xfrm>
        </p:spPr>
        <p:txBody>
          <a:bodyPr/>
          <a:lstStyle/>
          <a:p>
            <a:pPr algn="ctr"/>
            <a:r>
              <a:rPr lang="en-US" altLang="en-US" sz="4267" b="1" kern="0" dirty="0">
                <a:solidFill>
                  <a:srgbClr val="000000"/>
                </a:solidFill>
                <a:latin typeface="Honeywell Sans" panose="02010503040101060203" pitchFamily="50" charset="0"/>
              </a:rPr>
              <a:t>Fire Protection</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10133"/>
            <a:ext cx="10670117" cy="5138268"/>
          </a:xfrm>
        </p:spPr>
        <p:txBody>
          <a:bodyPr>
            <a:normAutofit fontScale="92500" lnSpcReduction="20000"/>
          </a:bodyPr>
          <a:lstStyle/>
          <a:p>
            <a:pPr defTabSz="1219170" fontAlgn="base">
              <a:lnSpc>
                <a:spcPct val="100000"/>
              </a:lnSpc>
              <a:spcAft>
                <a:spcPct val="0"/>
              </a:spcAft>
              <a:buClrTx/>
              <a:buFont typeface="Arial" panose="020B0604020202020204" pitchFamily="34" charset="0"/>
              <a:buChar char="•"/>
            </a:pPr>
            <a:r>
              <a:rPr lang="en-US" altLang="en-US" sz="3200" b="0" kern="0" dirty="0">
                <a:solidFill>
                  <a:srgbClr val="000000"/>
                </a:solidFill>
              </a:rPr>
              <a:t>All flammable liquids shall:</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Have storage approved by project engineer.</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Be stored in approved cans with flash arrestors.</a:t>
            </a:r>
          </a:p>
          <a:p>
            <a:pPr marL="1670009" lvl="2" indent="-448722" defTabSz="1219170" fontAlgn="base">
              <a:lnSpc>
                <a:spcPct val="100000"/>
              </a:lnSpc>
              <a:spcAft>
                <a:spcPct val="0"/>
              </a:spcAft>
              <a:buClrTx/>
            </a:pPr>
            <a:r>
              <a:rPr lang="en-US" altLang="en-US" sz="2400" kern="0" dirty="0">
                <a:solidFill>
                  <a:srgbClr val="000000"/>
                </a:solidFill>
              </a:rPr>
              <a:t>No plastic containers.</a:t>
            </a:r>
          </a:p>
          <a:p>
            <a:pPr defTabSz="1219170" fontAlgn="base">
              <a:lnSpc>
                <a:spcPct val="100000"/>
              </a:lnSpc>
              <a:spcAft>
                <a:spcPct val="0"/>
              </a:spcAft>
              <a:buClrTx/>
              <a:buFont typeface="Arial" panose="020B0604020202020204" pitchFamily="34" charset="0"/>
              <a:buChar char="•"/>
            </a:pPr>
            <a:r>
              <a:rPr lang="en-US" altLang="en-US" sz="3200" b="0" kern="0" dirty="0">
                <a:solidFill>
                  <a:srgbClr val="000000"/>
                </a:solidFill>
              </a:rPr>
              <a:t>Hot work permits</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Required for welding, brazing, cutting, welding, any open flames, a spark producing operation, or using ordinary electrical equipment in an area with potential flammable vapors or in an electrically classified or hazardous area, or where ignition sources must be controlled through the use of a hot work permit.</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Required to be issued for each work shift.</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Issued by the building owner at KCNSC Main Campus.</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Issued by KCNSC HS&amp;E at KCNSC East</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Hot work and fire watch training documentation required for hot work at KCNSC East.</a:t>
            </a:r>
          </a:p>
          <a:p>
            <a:pPr marL="1068891" lvl="1" indent="-459306" defTabSz="1219170" fontAlgn="base">
              <a:lnSpc>
                <a:spcPct val="100000"/>
              </a:lnSpc>
              <a:spcAft>
                <a:spcPct val="0"/>
              </a:spcAft>
              <a:buFont typeface="Arial" charset="0"/>
              <a:buChar char="–"/>
            </a:pPr>
            <a:endParaRPr lang="en-US" altLang="en-US" sz="2667" kern="0" dirty="0">
              <a:solidFill>
                <a:srgbClr val="000000"/>
              </a:solidFill>
              <a:latin typeface="Arial"/>
            </a:endParaRPr>
          </a:p>
          <a:p>
            <a:pPr marL="0" indent="0"/>
            <a:endParaRPr lang="en-US" dirty="0"/>
          </a:p>
        </p:txBody>
      </p:sp>
      <p:sp>
        <p:nvSpPr>
          <p:cNvPr id="5" name="TextBox 4"/>
          <p:cNvSpPr txBox="1"/>
          <p:nvPr/>
        </p:nvSpPr>
        <p:spPr>
          <a:xfrm>
            <a:off x="3176035" y="6599468"/>
            <a:ext cx="58399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2416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525" y="249747"/>
            <a:ext cx="11519474" cy="497759"/>
          </a:xfrm>
          <a:solidFill>
            <a:schemeClr val="bg1"/>
          </a:solidFill>
        </p:spPr>
        <p:txBody>
          <a:bodyPr/>
          <a:lstStyle/>
          <a:p>
            <a:r>
              <a:rPr lang="en-US" sz="2800" dirty="0"/>
              <a:t>Our Commitment to Health, Safety &amp; Environment </a:t>
            </a:r>
          </a:p>
        </p:txBody>
      </p:sp>
      <p:sp>
        <p:nvSpPr>
          <p:cNvPr id="3" name="Content Placeholder 2"/>
          <p:cNvSpPr>
            <a:spLocks noGrp="1"/>
          </p:cNvSpPr>
          <p:nvPr>
            <p:ph idx="1"/>
          </p:nvPr>
        </p:nvSpPr>
        <p:spPr>
          <a:xfrm>
            <a:off x="672527" y="1032387"/>
            <a:ext cx="4729983" cy="4566101"/>
          </a:xfrm>
          <a:solidFill>
            <a:schemeClr val="bg1">
              <a:lumMod val="95000"/>
            </a:schemeClr>
          </a:solidFill>
        </p:spPr>
        <p:txBody>
          <a:bodyPr/>
          <a:lstStyle/>
          <a:p>
            <a:pPr marL="0" indent="0">
              <a:lnSpc>
                <a:spcPct val="90000"/>
              </a:lnSpc>
              <a:spcBef>
                <a:spcPct val="50000"/>
              </a:spcBef>
              <a:buClr>
                <a:srgbClr val="FC0128"/>
              </a:buClr>
              <a:buNone/>
              <a:defRPr/>
            </a:pPr>
            <a:r>
              <a:rPr lang="en-US" dirty="0">
                <a:latin typeface="Honeywell Sans Black" panose="02010A03040101060203" pitchFamily="50" charset="0"/>
              </a:rPr>
              <a:t>HSE Policy </a:t>
            </a:r>
          </a:p>
          <a:p>
            <a:pPr>
              <a:defRPr/>
            </a:pPr>
            <a:r>
              <a:rPr lang="en-US" sz="1600" dirty="0"/>
              <a:t>Our health, safety and environmental management systems reflect our values and help us meet our business objectives</a:t>
            </a:r>
          </a:p>
          <a:p>
            <a:pPr>
              <a:defRPr/>
            </a:pPr>
            <a:r>
              <a:rPr lang="en-US" sz="1600" dirty="0"/>
              <a:t>We are committed to compliance with all of our health, safety, environmental and legal requirements everywhere we operate</a:t>
            </a:r>
          </a:p>
          <a:p>
            <a:pPr>
              <a:defRPr/>
            </a:pPr>
            <a:r>
              <a:rPr lang="en-US" sz="1600" dirty="0"/>
              <a:t>We abide by the company’s own strict standards in cases where local laws are less stringent</a:t>
            </a:r>
          </a:p>
          <a:p>
            <a:pPr>
              <a:defRPr/>
            </a:pPr>
            <a:r>
              <a:rPr lang="en-US" sz="1600" dirty="0"/>
              <a:t>Our senior leadership and individual employees are accountable for their role in meeting our commitments</a:t>
            </a:r>
          </a:p>
        </p:txBody>
      </p:sp>
      <p:sp>
        <p:nvSpPr>
          <p:cNvPr id="4" name="Slide Number Placeholder 3"/>
          <p:cNvSpPr>
            <a:spLocks noGrp="1"/>
          </p:cNvSpPr>
          <p:nvPr>
            <p:ph type="sldNum" sz="quarter" idx="12"/>
          </p:nvPr>
        </p:nvSpPr>
        <p:spPr/>
        <p:txBody>
          <a:bodyPr/>
          <a:lstStyle/>
          <a:p>
            <a:fld id="{7B94EC18-1D2B-4535-B738-0E53AFE26620}" type="slidenum">
              <a:rPr lang="en-US" smtClean="0"/>
              <a:t>5</a:t>
            </a:fld>
            <a:endParaRPr lang="en-US" dirty="0"/>
          </a:p>
        </p:txBody>
      </p:sp>
      <p:sp>
        <p:nvSpPr>
          <p:cNvPr id="6" name="Text Placeholder 5"/>
          <p:cNvSpPr>
            <a:spLocks noGrp="1"/>
          </p:cNvSpPr>
          <p:nvPr>
            <p:ph type="body" sz="quarter" idx="16"/>
          </p:nvPr>
        </p:nvSpPr>
        <p:spPr>
          <a:xfrm>
            <a:off x="-1" y="5999746"/>
            <a:ext cx="12192000" cy="495299"/>
          </a:xfrm>
        </p:spPr>
        <p:txBody>
          <a:bodyPr/>
          <a:lstStyle/>
          <a:p>
            <a:r>
              <a:rPr lang="en-US" i="1" dirty="0">
                <a:latin typeface="Honeywell Sans Black" panose="02010A03040101060203" pitchFamily="50" charset="0"/>
              </a:rPr>
              <a:t>Protecting employees, our communities, and the environment </a:t>
            </a:r>
          </a:p>
        </p:txBody>
      </p:sp>
      <p:sp>
        <p:nvSpPr>
          <p:cNvPr id="7" name="Footer Placeholder 4">
            <a:extLst>
              <a:ext uri="{FF2B5EF4-FFF2-40B4-BE49-F238E27FC236}">
                <a16:creationId xmlns:a16="http://schemas.microsoft.com/office/drawing/2014/main" id="{47218955-D351-40C8-BFD4-823635598113}"/>
              </a:ext>
            </a:extLst>
          </p:cNvPr>
          <p:cNvSpPr txBox="1">
            <a:spLocks/>
          </p:cNvSpPr>
          <p:nvPr/>
        </p:nvSpPr>
        <p:spPr>
          <a:xfrm>
            <a:off x="2364104" y="6667359"/>
            <a:ext cx="7463790" cy="237617"/>
          </a:xfrm>
          <a:prstGeom prst="rect">
            <a:avLst/>
          </a:prstGeom>
        </p:spPr>
        <p:txBody>
          <a:bodyPr lIns="0" rIns="0"/>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800" dirty="0">
                <a:latin typeface="Arial" panose="020B0604020202020204" pitchFamily="34" charset="0"/>
                <a:cs typeface="Arial" panose="020B0604020202020204" pitchFamily="34" charset="0"/>
              </a:rPr>
              <a:t>NSC-614-6792 Unclassified Unlimited Release</a:t>
            </a:r>
          </a:p>
        </p:txBody>
      </p:sp>
      <p:sp>
        <p:nvSpPr>
          <p:cNvPr id="5" name="Callout: Left Arrow 4">
            <a:extLst>
              <a:ext uri="{FF2B5EF4-FFF2-40B4-BE49-F238E27FC236}">
                <a16:creationId xmlns:a16="http://schemas.microsoft.com/office/drawing/2014/main" id="{81133F6B-8AA3-4F40-B7D5-5D5FF32106C1}"/>
              </a:ext>
            </a:extLst>
          </p:cNvPr>
          <p:cNvSpPr/>
          <p:nvPr/>
        </p:nvSpPr>
        <p:spPr>
          <a:xfrm>
            <a:off x="9484183" y="4790114"/>
            <a:ext cx="2506180" cy="625744"/>
          </a:xfrm>
          <a:prstGeom prst="leftArrowCallou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en-US" sz="1200" dirty="0"/>
              <a:t>Endorsed by Sr. Leadership</a:t>
            </a:r>
          </a:p>
        </p:txBody>
      </p:sp>
      <p:sp>
        <p:nvSpPr>
          <p:cNvPr id="9" name="Callout: Left Arrow 8">
            <a:extLst>
              <a:ext uri="{FF2B5EF4-FFF2-40B4-BE49-F238E27FC236}">
                <a16:creationId xmlns:a16="http://schemas.microsoft.com/office/drawing/2014/main" id="{78EB0B6B-5097-432F-9522-E52FABE02169}"/>
              </a:ext>
            </a:extLst>
          </p:cNvPr>
          <p:cNvSpPr/>
          <p:nvPr/>
        </p:nvSpPr>
        <p:spPr>
          <a:xfrm>
            <a:off x="9417071" y="2479525"/>
            <a:ext cx="2575416" cy="842950"/>
          </a:xfrm>
          <a:prstGeom prst="leftArrowCallou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startAt="3"/>
            </a:pPr>
            <a:r>
              <a:rPr lang="en-US" sz="1200" dirty="0"/>
              <a:t>Posted at each KCNSC facility &amp; on the KCNSC Portal HSE page</a:t>
            </a:r>
          </a:p>
        </p:txBody>
      </p:sp>
      <p:sp>
        <p:nvSpPr>
          <p:cNvPr id="10" name="Callout: Left Arrow 9">
            <a:extLst>
              <a:ext uri="{FF2B5EF4-FFF2-40B4-BE49-F238E27FC236}">
                <a16:creationId xmlns:a16="http://schemas.microsoft.com/office/drawing/2014/main" id="{84E47022-9648-412C-8347-9E39DE170679}"/>
              </a:ext>
            </a:extLst>
          </p:cNvPr>
          <p:cNvSpPr/>
          <p:nvPr/>
        </p:nvSpPr>
        <p:spPr>
          <a:xfrm>
            <a:off x="9414947" y="3579122"/>
            <a:ext cx="2575416" cy="1028569"/>
          </a:xfrm>
          <a:prstGeom prst="leftArrowCallou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startAt="2"/>
            </a:pPr>
            <a:r>
              <a:rPr lang="en-US" sz="1200" dirty="0"/>
              <a:t>Communicated to all New Employees &amp; annually thereafter to all employees</a:t>
            </a:r>
          </a:p>
        </p:txBody>
      </p:sp>
      <p:sp>
        <p:nvSpPr>
          <p:cNvPr id="11" name="Callout: Left Arrow 10">
            <a:extLst>
              <a:ext uri="{FF2B5EF4-FFF2-40B4-BE49-F238E27FC236}">
                <a16:creationId xmlns:a16="http://schemas.microsoft.com/office/drawing/2014/main" id="{8A7F9EE3-5FEB-495C-946C-C5FCDFFF64C7}"/>
              </a:ext>
            </a:extLst>
          </p:cNvPr>
          <p:cNvSpPr/>
          <p:nvPr/>
        </p:nvSpPr>
        <p:spPr>
          <a:xfrm>
            <a:off x="9414947" y="1155882"/>
            <a:ext cx="2575416" cy="964046"/>
          </a:xfrm>
          <a:prstGeom prst="leftArrowCallout">
            <a:avLst>
              <a:gd name="adj1" fmla="val 27940"/>
              <a:gd name="adj2" fmla="val 25000"/>
              <a:gd name="adj3" fmla="val 25000"/>
              <a:gd name="adj4" fmla="val 6497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startAt="4"/>
            </a:pPr>
            <a:r>
              <a:rPr lang="en-US" sz="1200" dirty="0"/>
              <a:t>Accessible &amp; communicated to KCNSC contractors &amp; interested parties</a:t>
            </a:r>
          </a:p>
        </p:txBody>
      </p:sp>
      <p:pic>
        <p:nvPicPr>
          <p:cNvPr id="14" name="Picture 13">
            <a:extLst>
              <a:ext uri="{FF2B5EF4-FFF2-40B4-BE49-F238E27FC236}">
                <a16:creationId xmlns:a16="http://schemas.microsoft.com/office/drawing/2014/main" id="{FFC0AEB8-0281-7A6F-DCEA-A12DFF06D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2510" y="837962"/>
            <a:ext cx="4012437" cy="5191917"/>
          </a:xfrm>
          <a:prstGeom prst="rect">
            <a:avLst/>
          </a:prstGeom>
        </p:spPr>
      </p:pic>
    </p:spTree>
    <p:extLst>
      <p:ext uri="{BB962C8B-B14F-4D97-AF65-F5344CB8AC3E}">
        <p14:creationId xmlns:p14="http://schemas.microsoft.com/office/powerpoint/2010/main" val="22619184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4267" b="1" kern="0" dirty="0">
                <a:solidFill>
                  <a:prstClr val="black"/>
                </a:solidFill>
                <a:latin typeface="Honeywell Sans" panose="02010503040101060203" pitchFamily="50" charset="0"/>
              </a:rPr>
              <a:t>Facilities D</a:t>
            </a:r>
            <a:r>
              <a:rPr lang="en-US" altLang="en-US" sz="4267" b="1" kern="0" dirty="0">
                <a:solidFill>
                  <a:srgbClr val="000000"/>
                </a:solidFill>
                <a:latin typeface="Honeywell Sans" panose="02010503040101060203" pitchFamily="50" charset="0"/>
              </a:rPr>
              <a:t>rain Systems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211733"/>
            <a:ext cx="10670117" cy="5036668"/>
          </a:xfrm>
        </p:spPr>
        <p:txBody>
          <a:bodyPr/>
          <a:lstStyle/>
          <a:p>
            <a:pPr defTabSz="1219170" fontAlgn="base">
              <a:lnSpc>
                <a:spcPct val="100000"/>
              </a:lnSpc>
              <a:spcAft>
                <a:spcPct val="0"/>
              </a:spcAft>
              <a:buClrTx/>
              <a:buFont typeface="Arial" panose="020B0604020202020204" pitchFamily="34" charset="0"/>
              <a:buChar char="•"/>
            </a:pPr>
            <a:r>
              <a:rPr lang="en-US" altLang="en-US" sz="3200" b="0" kern="0" dirty="0">
                <a:solidFill>
                  <a:prstClr val="black"/>
                </a:solidFill>
              </a:rPr>
              <a:t>The KCNSC has 3 different drain systems</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prstClr val="black"/>
                </a:solidFill>
              </a:rPr>
              <a:t>Sanitary drains – sinks, toilets.</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prstClr val="black"/>
                </a:solidFill>
              </a:rPr>
              <a:t>Industrial waste – dilute industrial wastewater (acids, caustics).</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prstClr val="black"/>
                </a:solidFill>
              </a:rPr>
              <a:t>Storm drains – only rain water, nothing else.</a:t>
            </a:r>
          </a:p>
          <a:p>
            <a:pPr marL="1068891" lvl="1" indent="-459306" defTabSz="1219170" fontAlgn="base">
              <a:lnSpc>
                <a:spcPct val="100000"/>
              </a:lnSpc>
              <a:spcAft>
                <a:spcPct val="0"/>
              </a:spcAft>
              <a:buClrTx/>
              <a:buFont typeface="Arial" panose="020B0604020202020204" pitchFamily="34" charset="0"/>
              <a:buChar char="•"/>
            </a:pPr>
            <a:endParaRPr lang="en-US" altLang="en-US" sz="2667" kern="0" dirty="0">
              <a:solidFill>
                <a:prstClr val="black"/>
              </a:solidFill>
            </a:endParaRPr>
          </a:p>
          <a:p>
            <a:pPr defTabSz="1219170" fontAlgn="base">
              <a:lnSpc>
                <a:spcPct val="100000"/>
              </a:lnSpc>
              <a:spcAft>
                <a:spcPct val="0"/>
              </a:spcAft>
              <a:buClrTx/>
              <a:buFont typeface="Arial" panose="020B0604020202020204" pitchFamily="34" charset="0"/>
              <a:buChar char="•"/>
            </a:pPr>
            <a:r>
              <a:rPr lang="en-US" altLang="en-US" sz="3200" b="0" kern="0" dirty="0">
                <a:solidFill>
                  <a:prstClr val="black"/>
                </a:solidFill>
              </a:rPr>
              <a:t>It is important not to put anything down the drain systems unless you have approval to do so from your KCNSC contact.</a:t>
            </a:r>
          </a:p>
        </p:txBody>
      </p:sp>
      <p:sp>
        <p:nvSpPr>
          <p:cNvPr id="5" name="TextBox 4"/>
          <p:cNvSpPr txBox="1"/>
          <p:nvPr/>
        </p:nvSpPr>
        <p:spPr>
          <a:xfrm>
            <a:off x="3023635" y="6598144"/>
            <a:ext cx="61447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3086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0"/>
            <a:ext cx="10669812" cy="812800"/>
          </a:xfrm>
        </p:spPr>
        <p:txBody>
          <a:bodyPr/>
          <a:lstStyle/>
          <a:p>
            <a:pPr algn="ctr"/>
            <a:r>
              <a:rPr lang="en-US" altLang="en-US" sz="4267" b="1" kern="0" dirty="0">
                <a:solidFill>
                  <a:srgbClr val="000000"/>
                </a:solidFill>
                <a:latin typeface="Honeywell Sans" panose="02010503040101060203" pitchFamily="50" charset="0"/>
              </a:rPr>
              <a:t>Beryllium</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0"/>
            <a:ext cx="10670117" cy="5156200"/>
          </a:xfrm>
        </p:spPr>
        <p:txBody>
          <a:bodyPr/>
          <a:lstStyle/>
          <a:p>
            <a:pPr defTabSz="1219170" fontAlgn="base">
              <a:lnSpc>
                <a:spcPct val="100000"/>
              </a:lnSpc>
              <a:spcAft>
                <a:spcPct val="0"/>
              </a:spcAft>
              <a:buClrTx/>
              <a:buFont typeface="Arial" panose="020B0604020202020204" pitchFamily="34" charset="0"/>
              <a:buChar char="•"/>
              <a:defRPr/>
            </a:pPr>
            <a:r>
              <a:rPr lang="en-US" sz="3733" b="0" kern="0" dirty="0">
                <a:solidFill>
                  <a:prstClr val="black"/>
                </a:solidFill>
              </a:rPr>
              <a:t>Beryllium (Be) is used in some operations at the KCNSC.</a:t>
            </a:r>
          </a:p>
          <a:p>
            <a:pPr defTabSz="1219170" fontAlgn="base">
              <a:lnSpc>
                <a:spcPct val="100000"/>
              </a:lnSpc>
              <a:spcAft>
                <a:spcPct val="0"/>
              </a:spcAft>
              <a:buClrTx/>
              <a:buFont typeface="Arial" panose="020B0604020202020204" pitchFamily="34" charset="0"/>
              <a:buChar char="•"/>
              <a:defRPr/>
            </a:pPr>
            <a:r>
              <a:rPr lang="en-US" sz="3733" b="0" kern="0" dirty="0">
                <a:solidFill>
                  <a:prstClr val="black"/>
                </a:solidFill>
              </a:rPr>
              <a:t>Beryllium is:</a:t>
            </a:r>
          </a:p>
          <a:p>
            <a:pPr marL="1068891" lvl="1" indent="-459306" defTabSz="1219170" fontAlgn="base">
              <a:lnSpc>
                <a:spcPct val="100000"/>
              </a:lnSpc>
              <a:spcAft>
                <a:spcPct val="0"/>
              </a:spcAft>
              <a:buClrTx/>
              <a:buFont typeface="Arial" panose="020B0604020202020204" pitchFamily="34" charset="0"/>
              <a:buChar char="•"/>
              <a:defRPr/>
            </a:pPr>
            <a:r>
              <a:rPr lang="en-US" sz="3200" kern="0" dirty="0">
                <a:solidFill>
                  <a:prstClr val="black"/>
                </a:solidFill>
              </a:rPr>
              <a:t>Naturally occurring metallic element.</a:t>
            </a:r>
          </a:p>
          <a:p>
            <a:pPr marL="1068891" lvl="1" indent="-459306" defTabSz="1219170" fontAlgn="base">
              <a:lnSpc>
                <a:spcPct val="100000"/>
              </a:lnSpc>
              <a:spcAft>
                <a:spcPct val="0"/>
              </a:spcAft>
              <a:buClrTx/>
              <a:buFont typeface="Arial" panose="020B0604020202020204" pitchFamily="34" charset="0"/>
              <a:buChar char="•"/>
              <a:defRPr/>
            </a:pPr>
            <a:r>
              <a:rPr lang="en-US" sz="3200" kern="0" dirty="0">
                <a:solidFill>
                  <a:prstClr val="black"/>
                </a:solidFill>
              </a:rPr>
              <a:t>Often to strengthen copper.</a:t>
            </a:r>
          </a:p>
          <a:p>
            <a:pPr marL="1068891" lvl="1" indent="-459306" defTabSz="1219170" fontAlgn="base">
              <a:lnSpc>
                <a:spcPct val="100000"/>
              </a:lnSpc>
              <a:spcAft>
                <a:spcPct val="0"/>
              </a:spcAft>
              <a:buClrTx/>
              <a:buFont typeface="Arial" panose="020B0604020202020204" pitchFamily="34" charset="0"/>
              <a:buChar char="•"/>
              <a:defRPr/>
            </a:pPr>
            <a:r>
              <a:rPr lang="en-US" sz="3200" kern="0" dirty="0">
                <a:solidFill>
                  <a:prstClr val="black"/>
                </a:solidFill>
              </a:rPr>
              <a:t>Lighter than aluminum</a:t>
            </a:r>
          </a:p>
          <a:p>
            <a:pPr marL="0" indent="0"/>
            <a:endParaRPr lang="en-US" dirty="0"/>
          </a:p>
        </p:txBody>
      </p:sp>
      <p:sp>
        <p:nvSpPr>
          <p:cNvPr id="5" name="TextBox 4"/>
          <p:cNvSpPr txBox="1"/>
          <p:nvPr/>
        </p:nvSpPr>
        <p:spPr>
          <a:xfrm>
            <a:off x="2897693" y="6578600"/>
            <a:ext cx="62463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10786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1"/>
            <a:ext cx="10669812" cy="551332"/>
          </a:xfrm>
        </p:spPr>
        <p:txBody>
          <a:bodyPr/>
          <a:lstStyle/>
          <a:p>
            <a:pPr algn="ctr"/>
            <a:r>
              <a:rPr lang="en-US" altLang="en-US" sz="4267" b="1" kern="0" dirty="0">
                <a:solidFill>
                  <a:srgbClr val="000000"/>
                </a:solidFill>
                <a:latin typeface="Honeywell Sans" panose="02010503040101060203" pitchFamily="50" charset="0"/>
              </a:rPr>
              <a:t>Beryllium Continued</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10131"/>
            <a:ext cx="10670117" cy="5138268"/>
          </a:xfrm>
        </p:spPr>
        <p:txBody>
          <a:bodyPr/>
          <a:lstStyle/>
          <a:p>
            <a:pPr marL="213366" indent="-457200" defTabSz="609585">
              <a:lnSpc>
                <a:spcPct val="115000"/>
              </a:lnSpc>
              <a:buClrTx/>
              <a:buFont typeface="Arial" panose="020B0604020202020204" pitchFamily="34" charset="0"/>
              <a:buChar char="•"/>
            </a:pPr>
            <a:r>
              <a:rPr lang="en-US" sz="3200" b="0" dirty="0">
                <a:solidFill>
                  <a:srgbClr val="000000"/>
                </a:solidFill>
                <a:ea typeface="Calibri"/>
                <a:cs typeface="Times New Roman"/>
              </a:rPr>
              <a:t>At the KCNSC, beryllium has been used in a beryllium-copper alloy which is approximately 2% by mass.</a:t>
            </a:r>
          </a:p>
          <a:p>
            <a:pPr marL="0" indent="0" defTabSz="609585">
              <a:lnSpc>
                <a:spcPct val="115000"/>
              </a:lnSpc>
              <a:buClrTx/>
            </a:pPr>
            <a:endParaRPr lang="en-US" sz="3200" b="0" dirty="0">
              <a:solidFill>
                <a:srgbClr val="000000"/>
              </a:solidFill>
              <a:ea typeface="Calibri"/>
              <a:cs typeface="Times New Roman"/>
            </a:endParaRPr>
          </a:p>
          <a:p>
            <a:pPr marL="213366" indent="-457200" defTabSz="609585">
              <a:lnSpc>
                <a:spcPct val="115000"/>
              </a:lnSpc>
              <a:buClrTx/>
              <a:buFont typeface="Arial" panose="020B0604020202020204" pitchFamily="34" charset="0"/>
              <a:buChar char="•"/>
            </a:pPr>
            <a:r>
              <a:rPr lang="en-US" sz="3200" b="0" dirty="0">
                <a:solidFill>
                  <a:srgbClr val="000000"/>
                </a:solidFill>
                <a:ea typeface="Calibri"/>
                <a:cs typeface="Times New Roman"/>
              </a:rPr>
              <a:t>Beryllium use is controlled in accordance with the  DOE’s Chronic Beryllium Disease Prevention Program, 10 CFR 850.</a:t>
            </a:r>
          </a:p>
          <a:p>
            <a:pPr marL="0" indent="0"/>
            <a:endParaRPr lang="en-US" dirty="0"/>
          </a:p>
        </p:txBody>
      </p:sp>
      <p:sp>
        <p:nvSpPr>
          <p:cNvPr id="5" name="TextBox 4"/>
          <p:cNvSpPr txBox="1"/>
          <p:nvPr/>
        </p:nvSpPr>
        <p:spPr>
          <a:xfrm>
            <a:off x="2999293" y="6578599"/>
            <a:ext cx="60431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07304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0"/>
            <a:ext cx="10669812" cy="812800"/>
          </a:xfrm>
        </p:spPr>
        <p:txBody>
          <a:bodyPr/>
          <a:lstStyle/>
          <a:p>
            <a:pPr algn="ctr"/>
            <a:r>
              <a:rPr lang="en-US" sz="4267" b="1" dirty="0">
                <a:solidFill>
                  <a:prstClr val="black"/>
                </a:solidFill>
                <a:latin typeface="Honeywell Sans" panose="02010503040101060203" pitchFamily="50" charset="0"/>
              </a:rPr>
              <a:t>Beryllium Continued</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93800"/>
            <a:ext cx="10670117" cy="5054600"/>
          </a:xfrm>
        </p:spPr>
        <p:txBody>
          <a:bodyPr>
            <a:normAutofit fontScale="92500" lnSpcReduction="20000"/>
          </a:bodyPr>
          <a:lstStyle/>
          <a:p>
            <a:pPr defTabSz="609585" fontAlgn="base">
              <a:buClrTx/>
              <a:buFont typeface="Arial" panose="020B0604020202020204" pitchFamily="34" charset="0"/>
              <a:buChar char="•"/>
              <a:tabLst>
                <a:tab pos="609585" algn="l"/>
              </a:tabLst>
            </a:pPr>
            <a:r>
              <a:rPr lang="en-US" sz="2667" b="0" dirty="0">
                <a:solidFill>
                  <a:srgbClr val="000000"/>
                </a:solidFill>
                <a:ea typeface="Times New Roman"/>
              </a:rPr>
              <a:t>Over-exposure may cause Chronic Beryllium Disease (CBD)</a:t>
            </a:r>
            <a:endParaRPr lang="en-US" sz="2667" b="0" dirty="0">
              <a:solidFill>
                <a:prstClr val="black"/>
              </a:solidFill>
              <a:ea typeface="Times New Roman"/>
            </a:endParaRPr>
          </a:p>
          <a:p>
            <a:pPr marL="1066785" lvl="1" indent="-457200" defTabSz="609585" fontAlgn="base">
              <a:spcBef>
                <a:spcPts val="1600"/>
              </a:spcBef>
              <a:buClrTx/>
              <a:buFont typeface="Arial" panose="020B0604020202020204" pitchFamily="34" charset="0"/>
              <a:buChar char="•"/>
              <a:tabLst>
                <a:tab pos="1219170" algn="l"/>
              </a:tabLst>
            </a:pPr>
            <a:r>
              <a:rPr lang="en-US" sz="2667" dirty="0">
                <a:solidFill>
                  <a:srgbClr val="000000"/>
                </a:solidFill>
                <a:ea typeface="Times New Roman"/>
                <a:cs typeface="Times New Roman"/>
              </a:rPr>
              <a:t>CBD is caused by inhalation exposure of beryllium particles.</a:t>
            </a:r>
            <a:endParaRPr lang="en-US" sz="2667" dirty="0">
              <a:solidFill>
                <a:prstClr val="black"/>
              </a:solidFill>
              <a:ea typeface="Times New Roman"/>
              <a:cs typeface="Times New Roman"/>
            </a:endParaRPr>
          </a:p>
          <a:p>
            <a:pPr marL="1066785" lvl="1" indent="-457200" defTabSz="609585" fontAlgn="base">
              <a:spcBef>
                <a:spcPts val="800"/>
              </a:spcBef>
              <a:buClrTx/>
              <a:buFont typeface="Arial" panose="020B0604020202020204" pitchFamily="34" charset="0"/>
              <a:buChar char="•"/>
              <a:tabLst>
                <a:tab pos="1219170" algn="l"/>
              </a:tabLst>
            </a:pPr>
            <a:r>
              <a:rPr lang="en-US" sz="2667" dirty="0">
                <a:solidFill>
                  <a:srgbClr val="000000"/>
                </a:solidFill>
                <a:ea typeface="Times New Roman"/>
                <a:cs typeface="Times New Roman"/>
              </a:rPr>
              <a:t>CBD causes inflammation and scarring in the lungs.</a:t>
            </a:r>
            <a:endParaRPr lang="en-US" sz="2667" dirty="0">
              <a:solidFill>
                <a:prstClr val="black"/>
              </a:solidFill>
              <a:ea typeface="Times New Roman"/>
              <a:cs typeface="Times New Roman"/>
            </a:endParaRPr>
          </a:p>
          <a:p>
            <a:pPr marL="1066785" lvl="1" indent="-457200" defTabSz="609585" fontAlgn="base">
              <a:spcBef>
                <a:spcPts val="800"/>
              </a:spcBef>
              <a:buClrTx/>
              <a:buFont typeface="Arial" panose="020B0604020202020204" pitchFamily="34" charset="0"/>
              <a:buChar char="•"/>
              <a:tabLst>
                <a:tab pos="1219170" algn="l"/>
              </a:tabLst>
            </a:pPr>
            <a:r>
              <a:rPr lang="en-US" sz="2667" dirty="0">
                <a:solidFill>
                  <a:srgbClr val="000000"/>
                </a:solidFill>
                <a:ea typeface="Times New Roman"/>
                <a:cs typeface="Times New Roman"/>
              </a:rPr>
              <a:t>CBD may take many years to develop.</a:t>
            </a:r>
            <a:endParaRPr lang="en-US" sz="2667" dirty="0">
              <a:solidFill>
                <a:prstClr val="black"/>
              </a:solidFill>
              <a:ea typeface="Times New Roman"/>
              <a:cs typeface="Times New Roman"/>
            </a:endParaRPr>
          </a:p>
          <a:p>
            <a:pPr marL="1066785" lvl="1" indent="-457200" defTabSz="609585" fontAlgn="base">
              <a:spcBef>
                <a:spcPts val="800"/>
              </a:spcBef>
              <a:buClrTx/>
              <a:buFont typeface="Arial" panose="020B0604020202020204" pitchFamily="34" charset="0"/>
              <a:buChar char="•"/>
              <a:tabLst>
                <a:tab pos="1219170" algn="l"/>
              </a:tabLst>
            </a:pPr>
            <a:r>
              <a:rPr lang="en-US" sz="2667" dirty="0">
                <a:solidFill>
                  <a:srgbClr val="000000"/>
                </a:solidFill>
                <a:ea typeface="Times New Roman"/>
                <a:cs typeface="Times New Roman"/>
              </a:rPr>
              <a:t>It can be mild or severe.</a:t>
            </a:r>
            <a:endParaRPr lang="en-US" sz="2667" dirty="0">
              <a:solidFill>
                <a:prstClr val="black"/>
              </a:solidFill>
              <a:ea typeface="Times New Roman"/>
              <a:cs typeface="Times New Roman"/>
            </a:endParaRPr>
          </a:p>
          <a:p>
            <a:pPr marL="1066785" lvl="1" indent="-457200" defTabSz="609585" fontAlgn="base">
              <a:spcBef>
                <a:spcPts val="800"/>
              </a:spcBef>
              <a:buClrTx/>
              <a:buFont typeface="Arial" panose="020B0604020202020204" pitchFamily="34" charset="0"/>
              <a:buChar char="•"/>
              <a:tabLst>
                <a:tab pos="1219170" algn="l"/>
              </a:tabLst>
            </a:pPr>
            <a:r>
              <a:rPr lang="en-US" sz="2667" dirty="0">
                <a:solidFill>
                  <a:srgbClr val="000000"/>
                </a:solidFill>
                <a:ea typeface="Times New Roman"/>
                <a:cs typeface="Times New Roman"/>
              </a:rPr>
              <a:t>It typically develops in about 1% of those exposed.</a:t>
            </a:r>
            <a:endParaRPr lang="en-US" sz="2667" dirty="0">
              <a:solidFill>
                <a:prstClr val="black"/>
              </a:solidFill>
              <a:ea typeface="Times New Roman"/>
              <a:cs typeface="Times New Roman"/>
            </a:endParaRPr>
          </a:p>
          <a:p>
            <a:pPr marL="1066785" lvl="1" indent="-457200" defTabSz="609585" fontAlgn="base">
              <a:spcBef>
                <a:spcPts val="800"/>
              </a:spcBef>
              <a:buClrTx/>
              <a:buFont typeface="Arial" panose="020B0604020202020204" pitchFamily="34" charset="0"/>
              <a:buChar char="•"/>
              <a:tabLst>
                <a:tab pos="1219170" algn="l"/>
              </a:tabLst>
            </a:pPr>
            <a:r>
              <a:rPr lang="en-US" sz="2667" dirty="0">
                <a:solidFill>
                  <a:srgbClr val="000000"/>
                </a:solidFill>
                <a:ea typeface="Times New Roman"/>
                <a:cs typeface="Times New Roman"/>
              </a:rPr>
              <a:t>It can be treated with medications that can slow its progress – if there are symptoms.</a:t>
            </a:r>
          </a:p>
          <a:p>
            <a:pPr marL="1066785" lvl="1" indent="-457200" defTabSz="609585" fontAlgn="base">
              <a:buClrTx/>
              <a:buFont typeface="Arial" panose="020B0604020202020204" pitchFamily="34" charset="0"/>
              <a:buChar char="•"/>
              <a:tabLst>
                <a:tab pos="1219170" algn="l"/>
              </a:tabLst>
            </a:pPr>
            <a:endParaRPr lang="en-US" sz="2667" dirty="0">
              <a:solidFill>
                <a:prstClr val="black"/>
              </a:solidFill>
              <a:ea typeface="Times New Roman"/>
              <a:cs typeface="Times New Roman"/>
            </a:endParaRPr>
          </a:p>
          <a:p>
            <a:pPr defTabSz="609585" fontAlgn="base">
              <a:buClrTx/>
              <a:buFont typeface="Arial" panose="020B0604020202020204" pitchFamily="34" charset="0"/>
              <a:buChar char="•"/>
              <a:tabLst>
                <a:tab pos="609585" algn="l"/>
              </a:tabLst>
            </a:pPr>
            <a:r>
              <a:rPr lang="en-US" sz="2667" b="0" dirty="0">
                <a:solidFill>
                  <a:srgbClr val="000000"/>
                </a:solidFill>
                <a:ea typeface="Times New Roman"/>
              </a:rPr>
              <a:t>Questions regarding CBD or the beryllium program can be directed to x3181 or 816-488-3181.</a:t>
            </a:r>
            <a:endParaRPr lang="en-US" sz="2667" b="0" dirty="0">
              <a:solidFill>
                <a:prstClr val="black"/>
              </a:solidFill>
              <a:ea typeface="Times New Roman"/>
            </a:endParaRPr>
          </a:p>
          <a:p>
            <a:pPr marL="0" indent="0"/>
            <a:endParaRPr lang="en-US" dirty="0"/>
          </a:p>
        </p:txBody>
      </p:sp>
      <p:sp>
        <p:nvSpPr>
          <p:cNvPr id="5" name="TextBox 4"/>
          <p:cNvSpPr txBox="1"/>
          <p:nvPr/>
        </p:nvSpPr>
        <p:spPr>
          <a:xfrm>
            <a:off x="2946400" y="6599468"/>
            <a:ext cx="62992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14447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1"/>
            <a:ext cx="10669812" cy="449732"/>
          </a:xfrm>
        </p:spPr>
        <p:txBody>
          <a:bodyPr/>
          <a:lstStyle/>
          <a:p>
            <a:pPr algn="ctr"/>
            <a:r>
              <a:rPr lang="en-US" altLang="en-US" sz="4267" b="1" kern="0" dirty="0">
                <a:solidFill>
                  <a:srgbClr val="000000"/>
                </a:solidFill>
                <a:latin typeface="Honeywell Sans" panose="02010503040101060203" pitchFamily="50" charset="0"/>
              </a:rPr>
              <a:t>Excavations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6106" y="1287934"/>
            <a:ext cx="10670117" cy="4949196"/>
          </a:xfrm>
        </p:spPr>
        <p:txBody>
          <a:bodyPr>
            <a:normAutofit/>
          </a:bodyPr>
          <a:lstStyle/>
          <a:p>
            <a:pPr marL="450839" indent="-450839" defTabSz="1219170" fontAlgn="base">
              <a:lnSpc>
                <a:spcPct val="100000"/>
              </a:lnSpc>
              <a:spcAft>
                <a:spcPct val="0"/>
              </a:spcAft>
              <a:buClrTx/>
              <a:buFontTx/>
              <a:buChar char="•"/>
            </a:pPr>
            <a:r>
              <a:rPr lang="en-US" altLang="en-US" sz="3200" b="0" kern="0" dirty="0">
                <a:solidFill>
                  <a:prstClr val="black"/>
                </a:solidFill>
              </a:rPr>
              <a:t>Any contact with soil (digging or grounding rods) requires approval from the building owner for Botts Campus or KCNSC for other sites.</a:t>
            </a:r>
          </a:p>
          <a:p>
            <a:pPr marL="450839" indent="-450839" defTabSz="1219170" fontAlgn="base">
              <a:lnSpc>
                <a:spcPct val="100000"/>
              </a:lnSpc>
              <a:spcAft>
                <a:spcPct val="0"/>
              </a:spcAft>
              <a:buClrTx/>
              <a:buFontTx/>
              <a:buChar char="•"/>
            </a:pPr>
            <a:r>
              <a:rPr lang="en-US" altLang="en-US" sz="3200" b="0" kern="0" dirty="0">
                <a:solidFill>
                  <a:prstClr val="black"/>
                </a:solidFill>
              </a:rPr>
              <a:t>Area to be worked will be reviewed for buried utilities before approval is given.</a:t>
            </a:r>
          </a:p>
          <a:p>
            <a:pPr marL="450839" indent="-450839" defTabSz="1219170" fontAlgn="base">
              <a:lnSpc>
                <a:spcPct val="100000"/>
              </a:lnSpc>
              <a:spcAft>
                <a:spcPct val="0"/>
              </a:spcAft>
              <a:buClr>
                <a:srgbClr val="DB0029"/>
              </a:buClr>
              <a:buFontTx/>
              <a:buChar char="•"/>
            </a:pPr>
            <a:endParaRPr lang="en-US" altLang="en-US" sz="3200" kern="0" dirty="0">
              <a:solidFill>
                <a:prstClr val="black"/>
              </a:solidFill>
              <a:latin typeface="Arial"/>
            </a:endParaRPr>
          </a:p>
          <a:p>
            <a:endParaRPr lang="en-US" dirty="0"/>
          </a:p>
        </p:txBody>
      </p:sp>
      <p:sp>
        <p:nvSpPr>
          <p:cNvPr id="5" name="TextBox 4"/>
          <p:cNvSpPr txBox="1"/>
          <p:nvPr/>
        </p:nvSpPr>
        <p:spPr>
          <a:xfrm>
            <a:off x="3149600" y="6570970"/>
            <a:ext cx="58928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86456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normAutofit/>
          </a:bodyPr>
          <a:lstStyle/>
          <a:p>
            <a:pPr defTabSz="1219170" fontAlgn="base">
              <a:lnSpc>
                <a:spcPct val="100000"/>
              </a:lnSpc>
              <a:spcAft>
                <a:spcPct val="0"/>
              </a:spcAft>
              <a:buClrTx/>
              <a:buFont typeface="Arial" panose="020B0604020202020204" pitchFamily="34" charset="0"/>
              <a:buChar char="•"/>
            </a:pPr>
            <a:r>
              <a:rPr lang="en-US" altLang="en-US" sz="3733" b="0" kern="0" dirty="0">
                <a:solidFill>
                  <a:srgbClr val="000000"/>
                </a:solidFill>
              </a:rPr>
              <a:t>All building penetrations require approval by the building owner for Botts or KCNSC for other sites. The permitting is done by FES Construction Managers.</a:t>
            </a:r>
          </a:p>
          <a:p>
            <a:pPr defTabSz="1219170" fontAlgn="base">
              <a:lnSpc>
                <a:spcPct val="100000"/>
              </a:lnSpc>
              <a:spcAft>
                <a:spcPct val="0"/>
              </a:spcAft>
              <a:buClrTx/>
              <a:buFont typeface="Arial" panose="020B0604020202020204" pitchFamily="34" charset="0"/>
              <a:buChar char="•"/>
            </a:pPr>
            <a:r>
              <a:rPr lang="en-US" altLang="en-US" sz="3733" b="0" kern="0" dirty="0">
                <a:solidFill>
                  <a:srgbClr val="000000"/>
                </a:solidFill>
              </a:rPr>
              <a:t>Penetrations include:</a:t>
            </a:r>
          </a:p>
          <a:p>
            <a:pPr marL="1068891" lvl="1" indent="-459306" defTabSz="1219170" fontAlgn="base">
              <a:lnSpc>
                <a:spcPct val="100000"/>
              </a:lnSpc>
              <a:spcAft>
                <a:spcPct val="0"/>
              </a:spcAft>
              <a:buClrTx/>
              <a:buFont typeface="Arial" panose="020B0604020202020204" pitchFamily="34" charset="0"/>
              <a:buChar char="•"/>
            </a:pPr>
            <a:r>
              <a:rPr lang="en-US" altLang="en-US" sz="3200" kern="0" dirty="0">
                <a:solidFill>
                  <a:srgbClr val="000000"/>
                </a:solidFill>
              </a:rPr>
              <a:t>Saw cutting, drilling, or jack-hammering into building roofs, walls, ceilings or floors, sidewalks, and roads.</a:t>
            </a:r>
          </a:p>
          <a:p>
            <a:pPr marL="0" indent="0"/>
            <a:endParaRPr lang="en-US" dirty="0"/>
          </a:p>
        </p:txBody>
      </p:sp>
      <p:sp>
        <p:nvSpPr>
          <p:cNvPr id="8" name="Title 2"/>
          <p:cNvSpPr txBox="1">
            <a:spLocks/>
          </p:cNvSpPr>
          <p:nvPr/>
        </p:nvSpPr>
        <p:spPr>
          <a:xfrm>
            <a:off x="672691" y="-127000"/>
            <a:ext cx="10805136" cy="818031"/>
          </a:xfrm>
          <a:prstGeom prst="rect">
            <a:avLst/>
          </a:prstGeom>
        </p:spPr>
        <p:txBody>
          <a:bodyPr vert="horz" lIns="121920" tIns="60960" rIns="121920" bIns="60960" rtlCol="0" anchor="t">
            <a:noAutofit/>
          </a:bodyPr>
          <a:lstStyle>
            <a:lvl1pPr algn="l" defTabSz="342900" rtl="0" eaLnBrk="1" latinLnBrk="0" hangingPunct="1">
              <a:spcBef>
                <a:spcPct val="0"/>
              </a:spcBef>
              <a:buNone/>
              <a:defRPr sz="1800" b="1" i="0" kern="1200" cap="none" baseline="0">
                <a:solidFill>
                  <a:schemeClr val="tx1"/>
                </a:solidFill>
                <a:latin typeface="Arial" pitchFamily="34" charset="0"/>
                <a:ea typeface="+mj-ea"/>
                <a:cs typeface="Arial" pitchFamily="34" charset="0"/>
              </a:defRPr>
            </a:lvl1pPr>
          </a:lstStyle>
          <a:p>
            <a:pPr algn="ctr"/>
            <a:endParaRPr lang="en-US" sz="4267" dirty="0"/>
          </a:p>
        </p:txBody>
      </p:sp>
      <p:sp>
        <p:nvSpPr>
          <p:cNvPr id="9" name="Title 2"/>
          <p:cNvSpPr>
            <a:spLocks noGrp="1"/>
          </p:cNvSpPr>
          <p:nvPr>
            <p:ph type="title"/>
          </p:nvPr>
        </p:nvSpPr>
        <p:spPr>
          <a:xfrm>
            <a:off x="686106" y="279401"/>
            <a:ext cx="10669812" cy="551332"/>
          </a:xfrm>
        </p:spPr>
        <p:txBody>
          <a:bodyPr/>
          <a:lstStyle/>
          <a:p>
            <a:pPr algn="ctr"/>
            <a:r>
              <a:rPr lang="en-US" altLang="en-US" sz="4270" b="1" kern="0" dirty="0">
                <a:solidFill>
                  <a:srgbClr val="000000"/>
                </a:solidFill>
                <a:latin typeface="Honeywell Sans" panose="02010503040101060203" pitchFamily="50" charset="0"/>
              </a:rPr>
              <a:t>Building Penetrations</a:t>
            </a:r>
            <a:endParaRPr lang="en-US" sz="4270" b="1" dirty="0">
              <a:latin typeface="Honeywell Sans" panose="02010503040101060203" pitchFamily="50" charset="0"/>
            </a:endParaRPr>
          </a:p>
        </p:txBody>
      </p:sp>
      <p:sp>
        <p:nvSpPr>
          <p:cNvPr id="2" name="TextBox 1"/>
          <p:cNvSpPr txBox="1"/>
          <p:nvPr/>
        </p:nvSpPr>
        <p:spPr>
          <a:xfrm>
            <a:off x="3021749" y="6599468"/>
            <a:ext cx="6449529"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71038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494" y="381001"/>
            <a:ext cx="11634280" cy="449732"/>
          </a:xfrm>
        </p:spPr>
        <p:txBody>
          <a:bodyPr/>
          <a:lstStyle/>
          <a:p>
            <a:pPr algn="ctr"/>
            <a:r>
              <a:rPr lang="en-US" altLang="en-US" sz="4267" b="1" kern="0" dirty="0">
                <a:solidFill>
                  <a:prstClr val="black"/>
                </a:solidFill>
                <a:latin typeface="Honeywell Sans" panose="02010503040101060203" pitchFamily="50" charset="0"/>
              </a:rPr>
              <a:t>KCNSC Required Permits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211733"/>
            <a:ext cx="10670117" cy="5036668"/>
          </a:xfrm>
        </p:spPr>
        <p:txBody>
          <a:bodyPr/>
          <a:lstStyle/>
          <a:p>
            <a:pPr marL="450839" indent="-450839" defTabSz="1219170" fontAlgn="base">
              <a:lnSpc>
                <a:spcPct val="100000"/>
              </a:lnSpc>
              <a:spcAft>
                <a:spcPct val="0"/>
              </a:spcAft>
              <a:buClrTx/>
              <a:buFontTx/>
              <a:buChar char="•"/>
            </a:pPr>
            <a:r>
              <a:rPr lang="en-US" altLang="en-US" sz="3733" b="0" kern="0" dirty="0">
                <a:solidFill>
                  <a:srgbClr val="000000"/>
                </a:solidFill>
              </a:rPr>
              <a:t>Hot work</a:t>
            </a:r>
          </a:p>
          <a:p>
            <a:pPr marL="450839" indent="-450839" defTabSz="1219170" fontAlgn="base">
              <a:lnSpc>
                <a:spcPct val="100000"/>
              </a:lnSpc>
              <a:spcAft>
                <a:spcPct val="0"/>
              </a:spcAft>
              <a:buClrTx/>
              <a:buFontTx/>
              <a:buChar char="•"/>
            </a:pPr>
            <a:r>
              <a:rPr lang="en-US" altLang="en-US" sz="3733" b="0" kern="0" dirty="0">
                <a:solidFill>
                  <a:srgbClr val="000000"/>
                </a:solidFill>
              </a:rPr>
              <a:t>Confined Space</a:t>
            </a:r>
          </a:p>
          <a:p>
            <a:pPr marL="450839" indent="-450839" defTabSz="1219170" fontAlgn="base">
              <a:lnSpc>
                <a:spcPct val="100000"/>
              </a:lnSpc>
              <a:spcAft>
                <a:spcPct val="0"/>
              </a:spcAft>
              <a:buClrTx/>
              <a:buFontTx/>
              <a:buChar char="•"/>
            </a:pPr>
            <a:r>
              <a:rPr lang="en-US" altLang="en-US" sz="3733" b="0" kern="0" dirty="0">
                <a:solidFill>
                  <a:srgbClr val="000000"/>
                </a:solidFill>
              </a:rPr>
              <a:t>Excavations  </a:t>
            </a:r>
          </a:p>
          <a:p>
            <a:pPr marL="450839" indent="-450839" defTabSz="1219170" fontAlgn="base">
              <a:lnSpc>
                <a:spcPct val="100000"/>
              </a:lnSpc>
              <a:spcAft>
                <a:spcPct val="0"/>
              </a:spcAft>
              <a:buClrTx/>
              <a:buFontTx/>
              <a:buChar char="•"/>
            </a:pPr>
            <a:r>
              <a:rPr lang="en-US" altLang="en-US" sz="3733" b="0" kern="0" dirty="0">
                <a:solidFill>
                  <a:srgbClr val="000000"/>
                </a:solidFill>
              </a:rPr>
              <a:t>KCNSC Notice of Work (NOW)</a:t>
            </a:r>
          </a:p>
          <a:p>
            <a:pPr marL="450839" indent="-450839" defTabSz="1219170" fontAlgn="base">
              <a:lnSpc>
                <a:spcPct val="100000"/>
              </a:lnSpc>
              <a:spcAft>
                <a:spcPct val="0"/>
              </a:spcAft>
              <a:buClrTx/>
              <a:buFontTx/>
              <a:buChar char="•"/>
            </a:pPr>
            <a:r>
              <a:rPr lang="en-US" altLang="en-US" sz="3733" b="0" kern="0" dirty="0">
                <a:solidFill>
                  <a:srgbClr val="000000"/>
                </a:solidFill>
              </a:rPr>
              <a:t>Safe Work Permits</a:t>
            </a:r>
          </a:p>
          <a:p>
            <a:pPr marL="0" indent="0"/>
            <a:endParaRPr lang="en-US" dirty="0"/>
          </a:p>
        </p:txBody>
      </p:sp>
      <p:sp>
        <p:nvSpPr>
          <p:cNvPr id="5" name="TextBox 4"/>
          <p:cNvSpPr txBox="1"/>
          <p:nvPr/>
        </p:nvSpPr>
        <p:spPr>
          <a:xfrm>
            <a:off x="2895600" y="6566339"/>
            <a:ext cx="64008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14170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23282-47ED-48A9-BB4D-CF63D190058B}"/>
              </a:ext>
            </a:extLst>
          </p:cNvPr>
          <p:cNvSpPr>
            <a:spLocks noGrp="1"/>
          </p:cNvSpPr>
          <p:nvPr>
            <p:ph type="title"/>
          </p:nvPr>
        </p:nvSpPr>
        <p:spPr>
          <a:xfrm>
            <a:off x="1199073" y="1513937"/>
            <a:ext cx="10097577" cy="1626078"/>
          </a:xfrm>
        </p:spPr>
        <p:txBody>
          <a:bodyPr/>
          <a:lstStyle/>
          <a:p>
            <a:pPr algn="ctr"/>
            <a:r>
              <a:rPr lang="en-US" dirty="0"/>
              <a:t>Section IV </a:t>
            </a:r>
            <a:br>
              <a:rPr lang="en-US" dirty="0"/>
            </a:br>
            <a:r>
              <a:rPr lang="en-US" altLang="en-US" sz="3733" kern="0" dirty="0">
                <a:solidFill>
                  <a:srgbClr val="000000"/>
                </a:solidFill>
                <a:latin typeface="Honeywell Sans" panose="02010503040101060203" pitchFamily="50" charset="0"/>
              </a:rPr>
              <a:t>KCNSC Lockout/Tagout (LOTO) Requirements</a:t>
            </a:r>
            <a:endParaRPr lang="en-US" dirty="0">
              <a:latin typeface="Honeywell Sans" panose="02010503040101060203" pitchFamily="50" charset="0"/>
            </a:endParaRPr>
          </a:p>
        </p:txBody>
      </p:sp>
      <p:sp>
        <p:nvSpPr>
          <p:cNvPr id="3" name="Text Placeholder 2">
            <a:extLst>
              <a:ext uri="{FF2B5EF4-FFF2-40B4-BE49-F238E27FC236}">
                <a16:creationId xmlns:a16="http://schemas.microsoft.com/office/drawing/2014/main" id="{57227F83-A045-4A7C-B4C2-579F8862D920}"/>
              </a:ext>
            </a:extLst>
          </p:cNvPr>
          <p:cNvSpPr>
            <a:spLocks noGrp="1"/>
          </p:cNvSpPr>
          <p:nvPr>
            <p:ph type="body" idx="1"/>
          </p:nvPr>
        </p:nvSpPr>
        <p:spPr>
          <a:xfrm>
            <a:off x="495300" y="3720861"/>
            <a:ext cx="11201400" cy="1485901"/>
          </a:xfrm>
        </p:spPr>
        <p:txBody>
          <a:bodyPr>
            <a:normAutofit lnSpcReduction="10000"/>
          </a:bodyPr>
          <a:lstStyle/>
          <a:p>
            <a:pPr marL="380990" lvl="0" indent="-380990" algn="ctr" defTabSz="1219170">
              <a:defRPr/>
            </a:pPr>
            <a:r>
              <a:rPr lang="en-US" sz="2667" kern="0" dirty="0">
                <a:solidFill>
                  <a:srgbClr val="000000"/>
                </a:solidFill>
              </a:rPr>
              <a:t>For contractors potentially exposed to hazardous energy.</a:t>
            </a:r>
          </a:p>
          <a:p>
            <a:pPr lvl="0" indent="-380990" algn="ctr" defTabSz="1219170">
              <a:defRPr/>
            </a:pPr>
            <a:r>
              <a:rPr lang="en-US" sz="2667" kern="0" dirty="0">
                <a:solidFill>
                  <a:srgbClr val="000000"/>
                </a:solidFill>
              </a:rPr>
              <a:t>Contractor must have completed their own company’s LOTO training program prior to performing LOTO at the KCNSC Facilities.</a:t>
            </a:r>
            <a:endParaRPr lang="en-US" sz="2667" kern="0" dirty="0">
              <a:solidFill>
                <a:sysClr val="windowText" lastClr="000000"/>
              </a:solidFill>
            </a:endParaRPr>
          </a:p>
        </p:txBody>
      </p:sp>
      <p:sp>
        <p:nvSpPr>
          <p:cNvPr id="8" name="Slide Number Placeholder 7">
            <a:extLst>
              <a:ext uri="{FF2B5EF4-FFF2-40B4-BE49-F238E27FC236}">
                <a16:creationId xmlns:a16="http://schemas.microsoft.com/office/drawing/2014/main" id="{F3C910D2-0AD4-4930-B7D6-D63905905817}"/>
              </a:ext>
            </a:extLst>
          </p:cNvPr>
          <p:cNvSpPr>
            <a:spLocks noGrp="1"/>
          </p:cNvSpPr>
          <p:nvPr>
            <p:ph type="sldNum" sz="quarter" idx="12"/>
          </p:nvPr>
        </p:nvSpPr>
        <p:spPr/>
        <p:txBody>
          <a:bodyPr/>
          <a:lstStyle/>
          <a:p>
            <a:fld id="{7B94EC18-1D2B-4535-B738-0E53AFE26620}" type="slidenum">
              <a:rPr lang="en-US" smtClean="0">
                <a:solidFill>
                  <a:prstClr val="white"/>
                </a:solidFill>
              </a:rPr>
              <a:pPr/>
              <a:t>57</a:t>
            </a:fld>
            <a:endParaRPr lang="en-US" dirty="0">
              <a:solidFill>
                <a:prstClr val="white"/>
              </a:solidFill>
            </a:endParaRPr>
          </a:p>
        </p:txBody>
      </p:sp>
      <p:sp>
        <p:nvSpPr>
          <p:cNvPr id="5" name="Footer Placeholder 4">
            <a:extLst>
              <a:ext uri="{FF2B5EF4-FFF2-40B4-BE49-F238E27FC236}">
                <a16:creationId xmlns:a16="http://schemas.microsoft.com/office/drawing/2014/main" id="{47218955-D351-40C8-BFD4-823635598113}"/>
              </a:ext>
            </a:extLst>
          </p:cNvPr>
          <p:cNvSpPr txBox="1">
            <a:spLocks/>
          </p:cNvSpPr>
          <p:nvPr/>
        </p:nvSpPr>
        <p:spPr>
          <a:xfrm>
            <a:off x="3733272" y="6553270"/>
            <a:ext cx="7463790" cy="237617"/>
          </a:xfrm>
          <a:prstGeom prst="rect">
            <a:avLst/>
          </a:prstGeom>
        </p:spPr>
        <p:txBody>
          <a:bodyPr lIns="0" rIns="0"/>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800" dirty="0">
                <a:solidFill>
                  <a:prstClr val="white"/>
                </a:solidFill>
                <a:latin typeface="Arial" panose="020B0604020202020204" pitchFamily="34" charset="0"/>
                <a:cs typeface="Arial" panose="020B0604020202020204" pitchFamily="34" charset="0"/>
              </a:rPr>
              <a:t>NSC-614-6792 Unclassified Unlimited Release</a:t>
            </a:r>
          </a:p>
        </p:txBody>
      </p:sp>
    </p:spTree>
    <p:extLst>
      <p:ext uri="{BB962C8B-B14F-4D97-AF65-F5344CB8AC3E}">
        <p14:creationId xmlns:p14="http://schemas.microsoft.com/office/powerpoint/2010/main" val="26741878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381000"/>
            <a:ext cx="10669812" cy="711200"/>
          </a:xfrm>
        </p:spPr>
        <p:txBody>
          <a:bodyPr/>
          <a:lstStyle/>
          <a:p>
            <a:pPr algn="ctr"/>
            <a:r>
              <a:rPr lang="en-US" altLang="en-US" sz="4267" b="1" kern="0" dirty="0">
                <a:solidFill>
                  <a:srgbClr val="000000"/>
                </a:solidFill>
                <a:latin typeface="Honeywell Sans" panose="02010503040101060203" pitchFamily="50" charset="0"/>
              </a:rPr>
              <a:t>Lockout / Tagout (LOTO)</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397000"/>
            <a:ext cx="10670117" cy="4851400"/>
          </a:xfrm>
        </p:spPr>
        <p:txBody>
          <a:bodyPr/>
          <a:lstStyle/>
          <a:p>
            <a:pPr defTabSz="1219170" fontAlgn="base">
              <a:lnSpc>
                <a:spcPct val="100000"/>
              </a:lnSpc>
              <a:spcAft>
                <a:spcPct val="0"/>
              </a:spcAft>
              <a:buClrTx/>
              <a:buFont typeface="Arial" panose="020B0604020202020204" pitchFamily="34" charset="0"/>
              <a:buChar char="•"/>
            </a:pPr>
            <a:r>
              <a:rPr lang="en-US" altLang="en-US" sz="3733" b="0" kern="0" dirty="0">
                <a:solidFill>
                  <a:srgbClr val="000000"/>
                </a:solidFill>
              </a:rPr>
              <a:t>LOTO is required prior to servicing equipment where workers are exposed to hazardous energy:</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Electrical energy over 50 volts</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Gas pressure over 30 psi</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Water pressure over 100 psi</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Temperature below 35 or above 100F</a:t>
            </a:r>
          </a:p>
          <a:p>
            <a:pPr marL="1068891" lvl="1" indent="-459306" defTabSz="1219170" fontAlgn="base">
              <a:lnSpc>
                <a:spcPct val="100000"/>
              </a:lnSpc>
              <a:spcAft>
                <a:spcPct val="0"/>
              </a:spcAft>
              <a:buClrTx/>
              <a:buFont typeface="Arial" panose="020B0604020202020204" pitchFamily="34" charset="0"/>
              <a:buChar char="•"/>
            </a:pPr>
            <a:r>
              <a:rPr lang="en-US" altLang="en-US" sz="2667" kern="0" dirty="0">
                <a:solidFill>
                  <a:srgbClr val="000000"/>
                </a:solidFill>
              </a:rPr>
              <a:t>All gaseous nitrogen regardless of PSI</a:t>
            </a:r>
          </a:p>
          <a:p>
            <a:pPr marL="0" indent="0"/>
            <a:endParaRPr lang="en-US" dirty="0"/>
          </a:p>
        </p:txBody>
      </p:sp>
      <p:sp>
        <p:nvSpPr>
          <p:cNvPr id="5" name="TextBox 4"/>
          <p:cNvSpPr txBox="1"/>
          <p:nvPr/>
        </p:nvSpPr>
        <p:spPr>
          <a:xfrm>
            <a:off x="3328946" y="6559826"/>
            <a:ext cx="58928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67117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1"/>
            <a:ext cx="10669812" cy="551332"/>
          </a:xfrm>
        </p:spPr>
        <p:txBody>
          <a:bodyPr/>
          <a:lstStyle/>
          <a:p>
            <a:pPr algn="ctr"/>
            <a:r>
              <a:rPr lang="en-US" altLang="en-US" sz="4267" b="1" kern="0" dirty="0">
                <a:solidFill>
                  <a:srgbClr val="000000"/>
                </a:solidFill>
                <a:latin typeface="Honeywell Sans" panose="02010503040101060203" pitchFamily="50" charset="0"/>
              </a:rPr>
              <a:t>Lock Out / Tag Out Process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10133"/>
            <a:ext cx="10670117" cy="5138268"/>
          </a:xfrm>
        </p:spPr>
        <p:txBody>
          <a:bodyPr>
            <a:normAutofit lnSpcReduction="10000"/>
          </a:bodyPr>
          <a:lstStyle/>
          <a:p>
            <a:pPr marL="450839" indent="-450839" defTabSz="1219170" fontAlgn="base">
              <a:lnSpc>
                <a:spcPct val="100000"/>
              </a:lnSpc>
              <a:spcAft>
                <a:spcPct val="0"/>
              </a:spcAft>
              <a:buClr>
                <a:srgbClr val="000000"/>
              </a:buClr>
              <a:buFontTx/>
              <a:buChar char="•"/>
            </a:pPr>
            <a:r>
              <a:rPr lang="en-US" altLang="en-US" sz="2933" b="0" kern="0" dirty="0">
                <a:solidFill>
                  <a:prstClr val="black"/>
                </a:solidFill>
              </a:rPr>
              <a:t>Only locks and tags identified specifically as LOTO equipment can be used for LOTO.  KCNSC will provide locks, tags, and other LOTO equipment if needed.  Contact your KCNSC representative.</a:t>
            </a:r>
          </a:p>
          <a:p>
            <a:pPr marL="450839" indent="-450839" defTabSz="1219170" fontAlgn="base">
              <a:lnSpc>
                <a:spcPct val="100000"/>
              </a:lnSpc>
              <a:spcAft>
                <a:spcPct val="0"/>
              </a:spcAft>
              <a:buClr>
                <a:srgbClr val="000000"/>
              </a:buClr>
              <a:buFontTx/>
              <a:buChar char="•"/>
            </a:pPr>
            <a:r>
              <a:rPr lang="en-US" altLang="en-US" sz="2933" b="0" kern="0" dirty="0">
                <a:solidFill>
                  <a:prstClr val="black"/>
                </a:solidFill>
              </a:rPr>
              <a:t>All contractors will follow KCNSC’s lockout and tagout policy.</a:t>
            </a:r>
          </a:p>
          <a:p>
            <a:pPr marL="450839" indent="-450839" defTabSz="1219170" fontAlgn="base">
              <a:lnSpc>
                <a:spcPct val="100000"/>
              </a:lnSpc>
              <a:spcAft>
                <a:spcPct val="0"/>
              </a:spcAft>
              <a:buClr>
                <a:srgbClr val="000000"/>
              </a:buClr>
              <a:buFontTx/>
              <a:buChar char="•"/>
            </a:pPr>
            <a:r>
              <a:rPr lang="en-US" altLang="en-US" sz="2933" b="0" kern="0" dirty="0">
                <a:solidFill>
                  <a:prstClr val="black"/>
                </a:solidFill>
              </a:rPr>
              <a:t>Each person issued locks and tags, is responsible for those items.</a:t>
            </a:r>
          </a:p>
          <a:p>
            <a:pPr marL="450839" indent="-450839" defTabSz="1219170" fontAlgn="base">
              <a:lnSpc>
                <a:spcPct val="100000"/>
              </a:lnSpc>
              <a:spcAft>
                <a:spcPct val="0"/>
              </a:spcAft>
              <a:buClr>
                <a:srgbClr val="000000"/>
              </a:buClr>
              <a:buFontTx/>
              <a:buChar char="•"/>
            </a:pPr>
            <a:r>
              <a:rPr lang="en-US" altLang="en-US" sz="2933" b="0" kern="0" dirty="0">
                <a:solidFill>
                  <a:prstClr val="black"/>
                </a:solidFill>
              </a:rPr>
              <a:t>Each worker who is exposed to an energy source, must perform LOTO on that source, even if locked out by another person.</a:t>
            </a:r>
          </a:p>
          <a:p>
            <a:pPr marL="0" indent="0"/>
            <a:endParaRPr lang="en-US" dirty="0"/>
          </a:p>
        </p:txBody>
      </p:sp>
      <p:sp>
        <p:nvSpPr>
          <p:cNvPr id="5" name="TextBox 4"/>
          <p:cNvSpPr txBox="1"/>
          <p:nvPr/>
        </p:nvSpPr>
        <p:spPr>
          <a:xfrm>
            <a:off x="3269307" y="6578599"/>
            <a:ext cx="58928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3783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299" y="412125"/>
            <a:ext cx="11317311" cy="997576"/>
          </a:xfrm>
        </p:spPr>
        <p:txBody>
          <a:bodyPr/>
          <a:lstStyle/>
          <a:p>
            <a:pPr algn="ctr"/>
            <a:r>
              <a:rPr lang="en-US" b="1" dirty="0">
                <a:solidFill>
                  <a:srgbClr val="000000"/>
                </a:solidFill>
                <a:latin typeface="Honeywell Sans" panose="02010503040101060203" pitchFamily="50" charset="0"/>
              </a:rPr>
              <a:t>Department of Energy Differing Professional Opinions Process</a:t>
            </a:r>
          </a:p>
        </p:txBody>
      </p:sp>
      <p:sp>
        <p:nvSpPr>
          <p:cNvPr id="3" name="Content Placeholder 2"/>
          <p:cNvSpPr>
            <a:spLocks noGrp="1"/>
          </p:cNvSpPr>
          <p:nvPr>
            <p:ph idx="1"/>
          </p:nvPr>
        </p:nvSpPr>
        <p:spPr/>
        <p:txBody>
          <a:bodyPr/>
          <a:lstStyle/>
          <a:p>
            <a:r>
              <a:rPr lang="en-US" sz="2000" dirty="0">
                <a:solidFill>
                  <a:srgbClr val="000000"/>
                </a:solidFill>
              </a:rPr>
              <a:t>The Department of Energy requires its contractors ensure that all subcontractor employees are notified annually that they have the right to report environment, safety, and health technical concerns that have not been resolved through routine work processes through the Department of Energy Differing Professional Opinion (DPO) process. </a:t>
            </a:r>
          </a:p>
          <a:p>
            <a:endParaRPr lang="en-US" sz="2000" dirty="0">
              <a:solidFill>
                <a:srgbClr val="000000"/>
              </a:solidFill>
            </a:endParaRPr>
          </a:p>
          <a:p>
            <a:r>
              <a:rPr lang="en-US" sz="2000" dirty="0">
                <a:solidFill>
                  <a:srgbClr val="000000"/>
                </a:solidFill>
              </a:rPr>
              <a:t>The DPO process can be found in DOE O 442.2, Contractor Requirements Document </a:t>
            </a:r>
          </a:p>
          <a:p>
            <a:r>
              <a:rPr lang="en-US" sz="2000" dirty="0">
                <a:solidFill>
                  <a:srgbClr val="000000"/>
                </a:solidFill>
                <a:hlinkClick r:id="rId3">
                  <a:extLst>
                    <a:ext uri="{A12FA001-AC4F-418D-AE19-62706E023703}">
                      <ahyp:hlinkClr xmlns:ahyp="http://schemas.microsoft.com/office/drawing/2018/hyperlinkcolor" val="tx"/>
                    </a:ext>
                  </a:extLst>
                </a:hlinkClick>
              </a:rPr>
              <a:t>https://www.directives.doe.gov/directives-documents/400-series/0442.2-BOrder-chg1-pgchg/@@images/file</a:t>
            </a:r>
            <a:endParaRPr lang="en-US" sz="2000" dirty="0">
              <a:solidFill>
                <a:srgbClr val="000000"/>
              </a:solidFill>
            </a:endParaRPr>
          </a:p>
          <a:p>
            <a:endParaRPr lang="en-US" sz="2000" dirty="0">
              <a:solidFill>
                <a:srgbClr val="000000"/>
              </a:solidFill>
            </a:endParaRPr>
          </a:p>
          <a:p>
            <a:r>
              <a:rPr lang="en-US" sz="2000" dirty="0">
                <a:solidFill>
                  <a:srgbClr val="000000"/>
                </a:solidFill>
              </a:rPr>
              <a:t>Information regarding the DPO Process Description, DPO submittal form, and the DPO Manager list  may be found on the DOE web site</a:t>
            </a:r>
          </a:p>
          <a:p>
            <a:r>
              <a:rPr lang="en-US" sz="2000" dirty="0">
                <a:solidFill>
                  <a:srgbClr val="000000"/>
                </a:solidFill>
                <a:hlinkClick r:id="rId4">
                  <a:extLst>
                    <a:ext uri="{A12FA001-AC4F-418D-AE19-62706E023703}">
                      <ahyp:hlinkClr xmlns:ahyp="http://schemas.microsoft.com/office/drawing/2018/hyperlinkcolor" val="tx"/>
                    </a:ext>
                  </a:extLst>
                </a:hlinkClick>
              </a:rPr>
              <a:t>https://www.energy.gov/ehss/doe-differing-professional-opinions</a:t>
            </a:r>
            <a:endParaRPr lang="en-US" sz="2000" dirty="0">
              <a:solidFill>
                <a:srgbClr val="000000"/>
              </a:solidFill>
            </a:endParaRPr>
          </a:p>
          <a:p>
            <a:endParaRPr lang="en-US" sz="2000" dirty="0"/>
          </a:p>
          <a:p>
            <a:endParaRPr lang="en-US" dirty="0"/>
          </a:p>
        </p:txBody>
      </p:sp>
      <p:sp>
        <p:nvSpPr>
          <p:cNvPr id="4" name="Slide Number Placeholder 3"/>
          <p:cNvSpPr>
            <a:spLocks noGrp="1"/>
          </p:cNvSpPr>
          <p:nvPr>
            <p:ph type="sldNum" sz="quarter" idx="12"/>
          </p:nvPr>
        </p:nvSpPr>
        <p:spPr/>
        <p:txBody>
          <a:bodyPr/>
          <a:lstStyle/>
          <a:p>
            <a:fld id="{7B94EC18-1D2B-4535-B738-0E53AFE26620}" type="slidenum">
              <a:rPr lang="en-US" smtClean="0"/>
              <a:t>6</a:t>
            </a:fld>
            <a:endParaRPr lang="en-US" dirty="0"/>
          </a:p>
        </p:txBody>
      </p:sp>
      <p:sp>
        <p:nvSpPr>
          <p:cNvPr id="5" name="Footer Placeholder 4">
            <a:extLst>
              <a:ext uri="{FF2B5EF4-FFF2-40B4-BE49-F238E27FC236}">
                <a16:creationId xmlns:a16="http://schemas.microsoft.com/office/drawing/2014/main" id="{47218955-D351-40C8-BFD4-823635598113}"/>
              </a:ext>
            </a:extLst>
          </p:cNvPr>
          <p:cNvSpPr txBox="1">
            <a:spLocks/>
          </p:cNvSpPr>
          <p:nvPr/>
        </p:nvSpPr>
        <p:spPr>
          <a:xfrm>
            <a:off x="2364104" y="6672079"/>
            <a:ext cx="7463790" cy="377836"/>
          </a:xfrm>
          <a:prstGeom prst="rect">
            <a:avLst/>
          </a:prstGeom>
        </p:spPr>
        <p:txBody>
          <a:bodyPr lIns="0" rIns="0"/>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800" dirty="0">
                <a:latin typeface="Arial" panose="020B0604020202020204" pitchFamily="34" charset="0"/>
                <a:cs typeface="Arial" panose="020B0604020202020204" pitchFamily="34" charset="0"/>
              </a:rPr>
              <a:t>NSC-614-6792 Unclassified Unlimited Release</a:t>
            </a:r>
          </a:p>
        </p:txBody>
      </p:sp>
    </p:spTree>
    <p:extLst>
      <p:ext uri="{BB962C8B-B14F-4D97-AF65-F5344CB8AC3E}">
        <p14:creationId xmlns:p14="http://schemas.microsoft.com/office/powerpoint/2010/main" val="1581848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23282-47ED-48A9-BB4D-CF63D190058B}"/>
              </a:ext>
            </a:extLst>
          </p:cNvPr>
          <p:cNvSpPr>
            <a:spLocks noGrp="1"/>
          </p:cNvSpPr>
          <p:nvPr>
            <p:ph type="title"/>
          </p:nvPr>
        </p:nvSpPr>
        <p:spPr>
          <a:xfrm>
            <a:off x="1199073" y="1513937"/>
            <a:ext cx="10097577" cy="1626078"/>
          </a:xfrm>
        </p:spPr>
        <p:txBody>
          <a:bodyPr/>
          <a:lstStyle/>
          <a:p>
            <a:pPr algn="ctr"/>
            <a:r>
              <a:rPr lang="en-US" dirty="0"/>
              <a:t>Section V </a:t>
            </a:r>
            <a:br>
              <a:rPr lang="en-US" dirty="0"/>
            </a:br>
            <a:r>
              <a:rPr lang="en-US" altLang="en-US" sz="3733" kern="0" dirty="0">
                <a:solidFill>
                  <a:srgbClr val="000000"/>
                </a:solidFill>
                <a:latin typeface="Honeywell Sans" panose="02010503040101060203" pitchFamily="50" charset="0"/>
              </a:rPr>
              <a:t>KCNSC Confined Space Entry Requirements</a:t>
            </a:r>
            <a:endParaRPr lang="en-US" dirty="0">
              <a:latin typeface="Honeywell Sans" panose="02010503040101060203" pitchFamily="50" charset="0"/>
            </a:endParaRPr>
          </a:p>
        </p:txBody>
      </p:sp>
      <p:sp>
        <p:nvSpPr>
          <p:cNvPr id="3" name="Text Placeholder 2">
            <a:extLst>
              <a:ext uri="{FF2B5EF4-FFF2-40B4-BE49-F238E27FC236}">
                <a16:creationId xmlns:a16="http://schemas.microsoft.com/office/drawing/2014/main" id="{57227F83-A045-4A7C-B4C2-579F8862D920}"/>
              </a:ext>
            </a:extLst>
          </p:cNvPr>
          <p:cNvSpPr>
            <a:spLocks noGrp="1"/>
          </p:cNvSpPr>
          <p:nvPr>
            <p:ph type="body" idx="1"/>
          </p:nvPr>
        </p:nvSpPr>
        <p:spPr>
          <a:xfrm>
            <a:off x="771345" y="3140015"/>
            <a:ext cx="11201400" cy="1485901"/>
          </a:xfrm>
        </p:spPr>
        <p:txBody>
          <a:bodyPr>
            <a:normAutofit fontScale="70000" lnSpcReduction="20000"/>
          </a:bodyPr>
          <a:lstStyle/>
          <a:p>
            <a:pPr marL="457189" lvl="0" indent="-457189" algn="ctr" defTabSz="1219170" fontAlgn="base">
              <a:spcAft>
                <a:spcPct val="0"/>
              </a:spcAft>
              <a:buClr>
                <a:srgbClr val="DB0029"/>
              </a:buClr>
            </a:pPr>
            <a:r>
              <a:rPr lang="en-US" altLang="en-US" sz="3200" kern="0" dirty="0">
                <a:solidFill>
                  <a:prstClr val="black"/>
                </a:solidFill>
              </a:rPr>
              <a:t>For workers who will enter posted confined spaces.</a:t>
            </a:r>
          </a:p>
          <a:p>
            <a:pPr lvl="0" indent="-457189" algn="ctr" defTabSz="1219170" fontAlgn="base">
              <a:spcAft>
                <a:spcPct val="0"/>
              </a:spcAft>
              <a:buClr>
                <a:srgbClr val="DB0029"/>
              </a:buClr>
            </a:pPr>
            <a:r>
              <a:rPr lang="en-US" altLang="en-US" sz="3200" kern="0" dirty="0">
                <a:solidFill>
                  <a:prstClr val="black"/>
                </a:solidFill>
              </a:rPr>
              <a:t>Contractors must complete their company’s OSHA compliant Confined Space training program and follow their companies KCNSC approved safety plan/AHA/Safe Work Permit to enter a confined space at a KCNSC Facility</a:t>
            </a:r>
            <a:r>
              <a:rPr lang="en-US" altLang="en-US" sz="3200" kern="0" dirty="0">
                <a:solidFill>
                  <a:prstClr val="black"/>
                </a:solidFill>
                <a:latin typeface="Arial" panose="020B0604020202020204"/>
              </a:rPr>
              <a:t>.</a:t>
            </a:r>
          </a:p>
        </p:txBody>
      </p:sp>
      <p:sp>
        <p:nvSpPr>
          <p:cNvPr id="8" name="Slide Number Placeholder 7">
            <a:extLst>
              <a:ext uri="{FF2B5EF4-FFF2-40B4-BE49-F238E27FC236}">
                <a16:creationId xmlns:a16="http://schemas.microsoft.com/office/drawing/2014/main" id="{F3C910D2-0AD4-4930-B7D6-D63905905817}"/>
              </a:ext>
            </a:extLst>
          </p:cNvPr>
          <p:cNvSpPr>
            <a:spLocks noGrp="1"/>
          </p:cNvSpPr>
          <p:nvPr>
            <p:ph type="sldNum" sz="quarter" idx="12"/>
          </p:nvPr>
        </p:nvSpPr>
        <p:spPr/>
        <p:txBody>
          <a:bodyPr/>
          <a:lstStyle/>
          <a:p>
            <a:fld id="{7B94EC18-1D2B-4535-B738-0E53AFE26620}" type="slidenum">
              <a:rPr lang="en-US" smtClean="0">
                <a:solidFill>
                  <a:prstClr val="white"/>
                </a:solidFill>
              </a:rPr>
              <a:pPr/>
              <a:t>60</a:t>
            </a:fld>
            <a:endParaRPr lang="en-US" dirty="0">
              <a:solidFill>
                <a:prstClr val="white"/>
              </a:solidFill>
            </a:endParaRPr>
          </a:p>
        </p:txBody>
      </p:sp>
      <p:sp>
        <p:nvSpPr>
          <p:cNvPr id="5" name="Footer Placeholder 4">
            <a:extLst>
              <a:ext uri="{FF2B5EF4-FFF2-40B4-BE49-F238E27FC236}">
                <a16:creationId xmlns:a16="http://schemas.microsoft.com/office/drawing/2014/main" id="{47218955-D351-40C8-BFD4-823635598113}"/>
              </a:ext>
            </a:extLst>
          </p:cNvPr>
          <p:cNvSpPr txBox="1">
            <a:spLocks/>
          </p:cNvSpPr>
          <p:nvPr/>
        </p:nvSpPr>
        <p:spPr>
          <a:xfrm>
            <a:off x="3832860" y="6553270"/>
            <a:ext cx="7463790" cy="237617"/>
          </a:xfrm>
          <a:prstGeom prst="rect">
            <a:avLst/>
          </a:prstGeom>
        </p:spPr>
        <p:txBody>
          <a:bodyPr lIns="0" rIns="0"/>
          <a:lstStyle>
            <a:defPPr>
              <a:defRPr lang="en-US"/>
            </a:defPPr>
            <a:lvl1pPr marL="0" algn="l" defTabSz="914400" rtl="0" eaLnBrk="1" latinLnBrk="0" hangingPunct="1">
              <a:defRPr sz="10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800" dirty="0">
                <a:solidFill>
                  <a:prstClr val="white"/>
                </a:solidFill>
                <a:latin typeface="Arial" panose="020B0604020202020204" pitchFamily="34" charset="0"/>
                <a:cs typeface="Arial" panose="020B0604020202020204" pitchFamily="34" charset="0"/>
              </a:rPr>
              <a:t>NSC-614-6792 Unclassified Unlimited Release</a:t>
            </a:r>
          </a:p>
        </p:txBody>
      </p:sp>
    </p:spTree>
    <p:extLst>
      <p:ext uri="{BB962C8B-B14F-4D97-AF65-F5344CB8AC3E}">
        <p14:creationId xmlns:p14="http://schemas.microsoft.com/office/powerpoint/2010/main" val="16912404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1"/>
            <a:ext cx="10669812" cy="551332"/>
          </a:xfrm>
        </p:spPr>
        <p:txBody>
          <a:bodyPr/>
          <a:lstStyle/>
          <a:p>
            <a:pPr algn="ctr"/>
            <a:r>
              <a:rPr lang="en-US" altLang="en-US" sz="3733" b="1" kern="0" dirty="0">
                <a:solidFill>
                  <a:srgbClr val="000000"/>
                </a:solidFill>
                <a:latin typeface="Honeywell Sans" panose="02010503040101060203" pitchFamily="50" charset="0"/>
              </a:rPr>
              <a:t>Confined Space Requirements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10133"/>
            <a:ext cx="10670117" cy="5138268"/>
          </a:xfrm>
        </p:spPr>
        <p:txBody>
          <a:bodyPr/>
          <a:lstStyle/>
          <a:p>
            <a:pPr marL="1066785" lvl="1" indent="-457200" defTabSz="1219170" fontAlgn="base">
              <a:lnSpc>
                <a:spcPct val="100000"/>
              </a:lnSpc>
              <a:spcAft>
                <a:spcPct val="0"/>
              </a:spcAft>
              <a:buClrTx/>
              <a:buFont typeface="Arial" panose="020B0604020202020204" pitchFamily="34" charset="0"/>
              <a:buChar char="•"/>
              <a:defRPr/>
            </a:pPr>
            <a:r>
              <a:rPr lang="en-US" altLang="en-US" sz="3200" kern="0" dirty="0">
                <a:solidFill>
                  <a:prstClr val="black"/>
                </a:solidFill>
              </a:rPr>
              <a:t>Contractor shall use either KCNSC’s “KCD-2359 Entry Permit” or the contractor’s own KCNSC approved permit. Contact your KCNSC contract representative before entering any confined space.</a:t>
            </a:r>
          </a:p>
        </p:txBody>
      </p:sp>
      <p:sp>
        <p:nvSpPr>
          <p:cNvPr id="5" name="TextBox 4"/>
          <p:cNvSpPr txBox="1"/>
          <p:nvPr/>
        </p:nvSpPr>
        <p:spPr>
          <a:xfrm>
            <a:off x="3048000" y="6599468"/>
            <a:ext cx="60960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83829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48" y="227519"/>
            <a:ext cx="11867744" cy="812800"/>
          </a:xfrm>
        </p:spPr>
        <p:txBody>
          <a:bodyPr/>
          <a:lstStyle/>
          <a:p>
            <a:pPr algn="ctr"/>
            <a:r>
              <a:rPr lang="en-US" altLang="en-US" sz="3733" b="1" kern="0" dirty="0">
                <a:solidFill>
                  <a:srgbClr val="000000"/>
                </a:solidFill>
                <a:latin typeface="Honeywell Sans" panose="02010503040101060203" pitchFamily="50" charset="0"/>
              </a:rPr>
              <a:t>Confined Space Requirements Continued</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092201"/>
            <a:ext cx="10670117" cy="4999703"/>
          </a:xfrm>
        </p:spPr>
        <p:txBody>
          <a:bodyPr>
            <a:normAutofit fontScale="92500" lnSpcReduction="20000"/>
          </a:bodyPr>
          <a:lstStyle/>
          <a:p>
            <a:pPr marL="450839" indent="-450839" defTabSz="1219170" eaLnBrk="0" fontAlgn="base" hangingPunct="0">
              <a:lnSpc>
                <a:spcPct val="100000"/>
              </a:lnSpc>
              <a:spcBef>
                <a:spcPts val="1600"/>
              </a:spcBef>
              <a:spcAft>
                <a:spcPct val="0"/>
              </a:spcAft>
              <a:buClrTx/>
              <a:buFontTx/>
              <a:buChar char="•"/>
              <a:defRPr/>
            </a:pPr>
            <a:r>
              <a:rPr lang="en-US" sz="3200" b="0" kern="0" dirty="0">
                <a:solidFill>
                  <a:srgbClr val="000000"/>
                </a:solidFill>
              </a:rPr>
              <a:t>Contractors are responsible for providing Rescue Services and a means for atmospheric monitoring.</a:t>
            </a:r>
          </a:p>
          <a:p>
            <a:pPr marL="450839" indent="-450839" defTabSz="1219170" eaLnBrk="0" fontAlgn="base" hangingPunct="0">
              <a:lnSpc>
                <a:spcPct val="100000"/>
              </a:lnSpc>
              <a:spcBef>
                <a:spcPts val="1600"/>
              </a:spcBef>
              <a:spcAft>
                <a:spcPct val="0"/>
              </a:spcAft>
              <a:buClrTx/>
              <a:buFontTx/>
              <a:buChar char="•"/>
              <a:defRPr/>
            </a:pPr>
            <a:r>
              <a:rPr lang="en-US" sz="3400" b="0" kern="0" dirty="0">
                <a:solidFill>
                  <a:srgbClr val="000000"/>
                </a:solidFill>
              </a:rPr>
              <a:t>Confined spaces shall be tested for oxygen/combustible gases prior to entry by the contractor, and the entrant must wear gas monitor during entry.  Contractor is responsible for testing monitoring.</a:t>
            </a:r>
            <a:r>
              <a:rPr lang="en-US" altLang="en-US" sz="3400" b="0" kern="0" dirty="0">
                <a:solidFill>
                  <a:prstClr val="black"/>
                </a:solidFill>
              </a:rPr>
              <a:t> </a:t>
            </a:r>
          </a:p>
          <a:p>
            <a:pPr marL="450839" indent="-450839" defTabSz="1219170" eaLnBrk="0" fontAlgn="base" hangingPunct="0">
              <a:lnSpc>
                <a:spcPct val="100000"/>
              </a:lnSpc>
              <a:spcBef>
                <a:spcPts val="1600"/>
              </a:spcBef>
              <a:spcAft>
                <a:spcPct val="0"/>
              </a:spcAft>
              <a:buClrTx/>
              <a:buFontTx/>
              <a:buChar char="•"/>
              <a:defRPr/>
            </a:pPr>
            <a:r>
              <a:rPr lang="en-US" altLang="en-US" sz="3200" b="0" kern="0" dirty="0">
                <a:solidFill>
                  <a:prstClr val="black"/>
                </a:solidFill>
              </a:rPr>
              <a:t>Appropriate PPE is required – head protection, harness, retrieval rope and tripod.</a:t>
            </a:r>
          </a:p>
          <a:p>
            <a:pPr marL="450839" indent="-450839" defTabSz="1219170" eaLnBrk="0" fontAlgn="base" hangingPunct="0">
              <a:lnSpc>
                <a:spcPct val="100000"/>
              </a:lnSpc>
              <a:spcBef>
                <a:spcPts val="1600"/>
              </a:spcBef>
              <a:spcAft>
                <a:spcPct val="0"/>
              </a:spcAft>
              <a:buClrTx/>
              <a:buFontTx/>
              <a:buChar char="•"/>
              <a:defRPr/>
            </a:pPr>
            <a:r>
              <a:rPr lang="en-US" altLang="en-US" sz="3200" b="0" kern="0" dirty="0">
                <a:solidFill>
                  <a:prstClr val="black"/>
                </a:solidFill>
              </a:rPr>
              <a:t>Post the permit and air monitoring results at the entry point.</a:t>
            </a:r>
          </a:p>
          <a:p>
            <a:pPr marL="243834" indent="-243834" defTabSz="1219170" eaLnBrk="0" fontAlgn="base" hangingPunct="0">
              <a:lnSpc>
                <a:spcPct val="100000"/>
              </a:lnSpc>
              <a:spcBef>
                <a:spcPts val="1600"/>
              </a:spcBef>
              <a:spcAft>
                <a:spcPct val="0"/>
              </a:spcAft>
              <a:buClr>
                <a:srgbClr val="DB0029"/>
              </a:buClr>
              <a:defRPr/>
            </a:pPr>
            <a:endParaRPr lang="en-US" sz="3200" kern="0" dirty="0">
              <a:solidFill>
                <a:srgbClr val="000000"/>
              </a:solidFill>
              <a:latin typeface="Arial"/>
            </a:endParaRPr>
          </a:p>
          <a:p>
            <a:pPr marL="243834" indent="-243834" defTabSz="1219170" eaLnBrk="0" fontAlgn="base" hangingPunct="0">
              <a:lnSpc>
                <a:spcPct val="100000"/>
              </a:lnSpc>
              <a:spcBef>
                <a:spcPts val="1600"/>
              </a:spcBef>
              <a:spcAft>
                <a:spcPct val="0"/>
              </a:spcAft>
              <a:buClr>
                <a:srgbClr val="DB0029"/>
              </a:buClr>
              <a:defRPr/>
            </a:pPr>
            <a:endParaRPr lang="en-US" sz="3200" kern="0" dirty="0">
              <a:solidFill>
                <a:srgbClr val="000000"/>
              </a:solidFill>
              <a:latin typeface="Arial"/>
            </a:endParaRPr>
          </a:p>
          <a:p>
            <a:pPr marL="0" indent="0"/>
            <a:endParaRPr lang="en-US" dirty="0"/>
          </a:p>
        </p:txBody>
      </p:sp>
      <p:sp>
        <p:nvSpPr>
          <p:cNvPr id="5" name="TextBox 4"/>
          <p:cNvSpPr txBox="1"/>
          <p:nvPr/>
        </p:nvSpPr>
        <p:spPr>
          <a:xfrm>
            <a:off x="2844800" y="6630481"/>
            <a:ext cx="65024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34042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0"/>
            <a:ext cx="10669812" cy="609600"/>
          </a:xfrm>
        </p:spPr>
        <p:txBody>
          <a:bodyPr/>
          <a:lstStyle/>
          <a:p>
            <a:pPr algn="ctr"/>
            <a:r>
              <a:rPr lang="en-US" altLang="en-US" sz="3733" b="1" kern="0" dirty="0">
                <a:solidFill>
                  <a:srgbClr val="000000"/>
                </a:solidFill>
                <a:latin typeface="Honeywell Sans" panose="02010503040101060203" pitchFamily="50" charset="0"/>
              </a:rPr>
              <a:t>Confined Spaces Continued</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990600"/>
            <a:ext cx="10670117" cy="5257800"/>
          </a:xfrm>
        </p:spPr>
        <p:txBody>
          <a:bodyPr/>
          <a:lstStyle/>
          <a:p>
            <a:pPr marL="450839" indent="-450839" defTabSz="1219170" eaLnBrk="0" fontAlgn="base" hangingPunct="0">
              <a:lnSpc>
                <a:spcPct val="100000"/>
              </a:lnSpc>
              <a:spcAft>
                <a:spcPct val="0"/>
              </a:spcAft>
              <a:buClrTx/>
              <a:buFontTx/>
              <a:buChar char="•"/>
              <a:defRPr/>
            </a:pPr>
            <a:r>
              <a:rPr lang="en-US" sz="3200" b="0" kern="0" dirty="0">
                <a:solidFill>
                  <a:srgbClr val="000000"/>
                </a:solidFill>
              </a:rPr>
              <a:t>Only trained persons can enter a confined space or be an attendant.</a:t>
            </a:r>
          </a:p>
          <a:p>
            <a:pPr marL="450839" indent="-450839" defTabSz="1219170" eaLnBrk="0" fontAlgn="base" hangingPunct="0">
              <a:lnSpc>
                <a:spcPct val="100000"/>
              </a:lnSpc>
              <a:spcAft>
                <a:spcPct val="0"/>
              </a:spcAft>
              <a:buClrTx/>
              <a:buFontTx/>
              <a:buChar char="•"/>
              <a:defRPr/>
            </a:pPr>
            <a:endParaRPr lang="en-US" sz="3200" b="0" kern="0" dirty="0">
              <a:solidFill>
                <a:srgbClr val="000000"/>
              </a:solidFill>
            </a:endParaRPr>
          </a:p>
          <a:p>
            <a:pPr marL="450839" indent="-450839" defTabSz="1219170" eaLnBrk="0" fontAlgn="base" hangingPunct="0">
              <a:lnSpc>
                <a:spcPct val="100000"/>
              </a:lnSpc>
              <a:spcAft>
                <a:spcPct val="0"/>
              </a:spcAft>
              <a:buClrTx/>
              <a:buFontTx/>
              <a:buChar char="•"/>
              <a:defRPr/>
            </a:pPr>
            <a:r>
              <a:rPr lang="en-US" sz="3200" b="0" kern="0" dirty="0">
                <a:solidFill>
                  <a:srgbClr val="000000"/>
                </a:solidFill>
              </a:rPr>
              <a:t>Perform a post-entry briefing to note any hazards not previously identified in the confined space.</a:t>
            </a:r>
          </a:p>
          <a:p>
            <a:pPr marL="0" indent="0"/>
            <a:endParaRPr lang="en-US" dirty="0"/>
          </a:p>
        </p:txBody>
      </p:sp>
      <p:sp>
        <p:nvSpPr>
          <p:cNvPr id="5" name="TextBox 4"/>
          <p:cNvSpPr txBox="1"/>
          <p:nvPr/>
        </p:nvSpPr>
        <p:spPr>
          <a:xfrm>
            <a:off x="2922058" y="6578600"/>
            <a:ext cx="61976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79209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0"/>
            <a:ext cx="10669812" cy="711200"/>
          </a:xfrm>
        </p:spPr>
        <p:txBody>
          <a:bodyPr/>
          <a:lstStyle/>
          <a:p>
            <a:pPr algn="ctr"/>
            <a:r>
              <a:rPr lang="en-US" altLang="en-US" sz="3733" b="1" kern="0" dirty="0">
                <a:solidFill>
                  <a:srgbClr val="000000"/>
                </a:solidFill>
                <a:latin typeface="Honeywell Sans" panose="02010503040101060203" pitchFamily="50" charset="0"/>
              </a:rPr>
              <a:t>Training Completion Validation</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990600"/>
            <a:ext cx="10670117" cy="5257800"/>
          </a:xfrm>
        </p:spPr>
        <p:txBody>
          <a:bodyPr>
            <a:normAutofit lnSpcReduction="10000"/>
          </a:bodyPr>
          <a:lstStyle/>
          <a:p>
            <a:pPr marL="0" indent="0" defTabSz="1219170" fontAlgn="base">
              <a:lnSpc>
                <a:spcPct val="100000"/>
              </a:lnSpc>
              <a:spcAft>
                <a:spcPct val="0"/>
              </a:spcAft>
              <a:buClrTx/>
              <a:buNone/>
            </a:pPr>
            <a:r>
              <a:rPr lang="en-US" altLang="en-US" sz="2133" kern="0" dirty="0">
                <a:solidFill>
                  <a:prstClr val="black"/>
                </a:solidFill>
              </a:rPr>
              <a:t>Please check the box next to the training you have completed:</a:t>
            </a:r>
          </a:p>
          <a:p>
            <a:pPr marL="609584" lvl="1" indent="0" defTabSz="1219170" fontAlgn="base">
              <a:lnSpc>
                <a:spcPct val="100000"/>
              </a:lnSpc>
              <a:spcAft>
                <a:spcPct val="0"/>
              </a:spcAft>
              <a:buClrTx/>
              <a:buNone/>
            </a:pPr>
            <a:r>
              <a:rPr lang="en-US" altLang="en-US" sz="2133" kern="0" dirty="0">
                <a:solidFill>
                  <a:prstClr val="black"/>
                </a:solidFill>
              </a:rPr>
              <a:t>Section I KCNSC General HS&amp;E Requirements.</a:t>
            </a:r>
          </a:p>
          <a:p>
            <a:pPr marL="609584" lvl="1" indent="0" defTabSz="1219170" fontAlgn="base">
              <a:lnSpc>
                <a:spcPct val="100000"/>
              </a:lnSpc>
              <a:spcAft>
                <a:spcPct val="0"/>
              </a:spcAft>
              <a:buClrTx/>
              <a:buNone/>
            </a:pPr>
            <a:r>
              <a:rPr lang="en-US" altLang="en-US" sz="2133" kern="0" dirty="0">
                <a:solidFill>
                  <a:prstClr val="black"/>
                </a:solidFill>
              </a:rPr>
              <a:t>Acknowledge Contractor HSE Declaration</a:t>
            </a:r>
          </a:p>
          <a:p>
            <a:pPr marL="609584" lvl="1" indent="0" defTabSz="1219170" fontAlgn="base">
              <a:lnSpc>
                <a:spcPct val="100000"/>
              </a:lnSpc>
              <a:spcAft>
                <a:spcPct val="0"/>
              </a:spcAft>
              <a:buClrTx/>
              <a:buNone/>
            </a:pPr>
            <a:r>
              <a:rPr lang="en-US" altLang="en-US" sz="2133" kern="0" dirty="0">
                <a:solidFill>
                  <a:prstClr val="black"/>
                </a:solidFill>
              </a:rPr>
              <a:t>Section II KCNSC Contractor Security Requirements.</a:t>
            </a:r>
          </a:p>
          <a:p>
            <a:pPr marL="609584" lvl="1" indent="0" defTabSz="1219170" fontAlgn="base">
              <a:lnSpc>
                <a:spcPct val="100000"/>
              </a:lnSpc>
              <a:spcAft>
                <a:spcPct val="0"/>
              </a:spcAft>
              <a:buClrTx/>
              <a:buNone/>
            </a:pPr>
            <a:r>
              <a:rPr lang="en-US" altLang="en-US" sz="2133" kern="0" dirty="0">
                <a:solidFill>
                  <a:prstClr val="black"/>
                </a:solidFill>
              </a:rPr>
              <a:t>Section III KCNSC Construction Safety Requirements.</a:t>
            </a:r>
          </a:p>
          <a:p>
            <a:pPr marL="609584" lvl="1" indent="0" defTabSz="1219170" fontAlgn="base">
              <a:lnSpc>
                <a:spcPct val="100000"/>
              </a:lnSpc>
              <a:spcAft>
                <a:spcPct val="0"/>
              </a:spcAft>
              <a:buClrTx/>
              <a:buNone/>
            </a:pPr>
            <a:r>
              <a:rPr lang="en-US" altLang="en-US" sz="2133" kern="0" dirty="0">
                <a:solidFill>
                  <a:prstClr val="black"/>
                </a:solidFill>
              </a:rPr>
              <a:t>Section IV KCNSC Lockout/Tagout (LOTO) Requirements.</a:t>
            </a:r>
          </a:p>
          <a:p>
            <a:pPr marL="609584" lvl="1" indent="0" defTabSz="1219170" fontAlgn="base">
              <a:lnSpc>
                <a:spcPct val="100000"/>
              </a:lnSpc>
              <a:spcAft>
                <a:spcPct val="0"/>
              </a:spcAft>
              <a:buClrTx/>
              <a:buNone/>
            </a:pPr>
            <a:r>
              <a:rPr lang="en-US" altLang="en-US" sz="2133" kern="0" dirty="0">
                <a:solidFill>
                  <a:prstClr val="black"/>
                </a:solidFill>
              </a:rPr>
              <a:t>Section V KCNSC Confined Space Entry Requirements.</a:t>
            </a:r>
          </a:p>
          <a:p>
            <a:pPr marL="952484" lvl="1" indent="-342900" defTabSz="1219170" fontAlgn="base">
              <a:lnSpc>
                <a:spcPct val="100000"/>
              </a:lnSpc>
              <a:spcAft>
                <a:spcPct val="0"/>
              </a:spcAft>
              <a:buClrTx/>
              <a:buFont typeface="Arial" panose="020B0604020202020204" pitchFamily="34" charset="0"/>
              <a:buChar char="•"/>
            </a:pPr>
            <a:endParaRPr lang="en-US" altLang="en-US" sz="2133" kern="0" dirty="0">
              <a:solidFill>
                <a:prstClr val="black"/>
              </a:solidFill>
              <a:latin typeface="Arial"/>
            </a:endParaRPr>
          </a:p>
          <a:p>
            <a:pPr marL="0" indent="0" defTabSz="1219170" fontAlgn="base">
              <a:lnSpc>
                <a:spcPct val="100000"/>
              </a:lnSpc>
              <a:spcAft>
                <a:spcPct val="0"/>
              </a:spcAft>
              <a:buClrTx/>
              <a:buNone/>
            </a:pPr>
            <a:r>
              <a:rPr lang="en-US" altLang="en-US" sz="2133" kern="0" dirty="0">
                <a:solidFill>
                  <a:prstClr val="black"/>
                </a:solidFill>
              </a:rPr>
              <a:t>I certify that I have read the training checked above and will comply with the requirements identified in the training.</a:t>
            </a:r>
          </a:p>
          <a:p>
            <a:pPr marL="0" indent="0" defTabSz="1219170" fontAlgn="base">
              <a:lnSpc>
                <a:spcPct val="100000"/>
              </a:lnSpc>
              <a:spcAft>
                <a:spcPct val="0"/>
              </a:spcAft>
              <a:buClrTx/>
              <a:buNone/>
            </a:pPr>
            <a:r>
              <a:rPr lang="en-US" altLang="en-US" sz="2133" kern="0" dirty="0">
                <a:solidFill>
                  <a:prstClr val="black"/>
                </a:solidFill>
              </a:rPr>
              <a:t>Company:________________________________ Soc. Sec. # Last 4 digits _________</a:t>
            </a:r>
          </a:p>
          <a:p>
            <a:pPr defTabSz="1219170" fontAlgn="base">
              <a:lnSpc>
                <a:spcPct val="30000"/>
              </a:lnSpc>
              <a:spcBef>
                <a:spcPct val="0"/>
              </a:spcBef>
              <a:spcAft>
                <a:spcPct val="0"/>
              </a:spcAft>
              <a:buClrTx/>
              <a:buFont typeface="Arial" panose="020B0604020202020204" pitchFamily="34" charset="0"/>
              <a:buChar char="•"/>
            </a:pPr>
            <a:endParaRPr lang="en-US" altLang="en-US" sz="2133" kern="0" dirty="0">
              <a:solidFill>
                <a:prstClr val="black"/>
              </a:solidFill>
            </a:endParaRPr>
          </a:p>
          <a:p>
            <a:pPr marL="0" indent="0" defTabSz="1219170" fontAlgn="base">
              <a:lnSpc>
                <a:spcPct val="100000"/>
              </a:lnSpc>
              <a:spcAft>
                <a:spcPct val="0"/>
              </a:spcAft>
              <a:buClrTx/>
              <a:buNone/>
            </a:pPr>
            <a:r>
              <a:rPr lang="en-US" altLang="en-US" sz="2133" kern="0" dirty="0">
                <a:solidFill>
                  <a:prstClr val="black"/>
                </a:solidFill>
              </a:rPr>
              <a:t>Signature:____________________________  Date:__________</a:t>
            </a:r>
          </a:p>
          <a:p>
            <a:pPr defTabSz="1219170" fontAlgn="base">
              <a:lnSpc>
                <a:spcPct val="30000"/>
              </a:lnSpc>
              <a:spcBef>
                <a:spcPct val="0"/>
              </a:spcBef>
              <a:spcAft>
                <a:spcPct val="0"/>
              </a:spcAft>
              <a:buClrTx/>
              <a:buFont typeface="Arial" panose="020B0604020202020204" pitchFamily="34" charset="0"/>
              <a:buChar char="•"/>
            </a:pPr>
            <a:endParaRPr lang="en-US" altLang="en-US" sz="2133" kern="0" dirty="0">
              <a:solidFill>
                <a:prstClr val="black"/>
              </a:solidFill>
            </a:endParaRPr>
          </a:p>
          <a:p>
            <a:pPr marL="0" indent="0" defTabSz="1219170" fontAlgn="base">
              <a:lnSpc>
                <a:spcPct val="100000"/>
              </a:lnSpc>
              <a:spcAft>
                <a:spcPct val="0"/>
              </a:spcAft>
              <a:buClrTx/>
              <a:buNone/>
            </a:pPr>
            <a:r>
              <a:rPr lang="en-US" altLang="en-US" sz="2133" kern="0" dirty="0">
                <a:solidFill>
                  <a:prstClr val="black"/>
                </a:solidFill>
              </a:rPr>
              <a:t>Print Name:______________________________________  (Please Print legibly)</a:t>
            </a:r>
          </a:p>
          <a:p>
            <a:pPr defTabSz="1219170" fontAlgn="base">
              <a:lnSpc>
                <a:spcPct val="100000"/>
              </a:lnSpc>
              <a:spcAft>
                <a:spcPct val="0"/>
              </a:spcAft>
              <a:buClrTx/>
              <a:buFont typeface="Arial" panose="020B0604020202020204" pitchFamily="34" charset="0"/>
              <a:buChar char="•"/>
            </a:pPr>
            <a:r>
              <a:rPr lang="en-US" altLang="en-US" sz="1800" b="0" kern="0" dirty="0">
                <a:solidFill>
                  <a:prstClr val="black"/>
                </a:solidFill>
              </a:rPr>
              <a:t>Return to HS&amp;E by email </a:t>
            </a:r>
            <a:r>
              <a:rPr lang="en-US" altLang="en-US" sz="1800" b="0" kern="0" dirty="0">
                <a:solidFill>
                  <a:prstClr val="black"/>
                </a:solidFill>
                <a:hlinkClick r:id="rId2"/>
              </a:rPr>
              <a:t>HSE@kcnsc.doe.gov</a:t>
            </a:r>
            <a:r>
              <a:rPr lang="en-US" altLang="en-US" sz="1800" b="0" kern="0" dirty="0">
                <a:solidFill>
                  <a:prstClr val="black"/>
                </a:solidFill>
              </a:rPr>
              <a:t>, or</a:t>
            </a:r>
            <a:r>
              <a:rPr lang="en-US" altLang="en-US" sz="1800" b="0" kern="0" dirty="0">
                <a:solidFill>
                  <a:srgbClr val="000000"/>
                </a:solidFill>
              </a:rPr>
              <a:t> have your host deliver it to the HSE lab in building 3 at 03.1.E06.D010 at the KCNSC.</a:t>
            </a:r>
          </a:p>
          <a:p>
            <a:pPr marL="0" indent="0"/>
            <a:endParaRPr lang="en-US" dirty="0"/>
          </a:p>
        </p:txBody>
      </p:sp>
      <p:sp>
        <p:nvSpPr>
          <p:cNvPr id="5" name="Rectangle 9"/>
          <p:cNvSpPr>
            <a:spLocks noChangeArrowheads="1"/>
          </p:cNvSpPr>
          <p:nvPr/>
        </p:nvSpPr>
        <p:spPr bwMode="auto">
          <a:xfrm>
            <a:off x="955227" y="2616763"/>
            <a:ext cx="304800" cy="304800"/>
          </a:xfrm>
          <a:prstGeom prst="rect">
            <a:avLst/>
          </a:prstGeom>
          <a:solidFill>
            <a:srgbClr val="FFFFFF"/>
          </a:solidFill>
          <a:ln w="12700">
            <a:solidFill>
              <a:srgbClr val="000000"/>
            </a:solidFill>
            <a:miter lim="800000"/>
            <a:headEnd type="none" w="sm" len="sm"/>
            <a:tailEnd type="none" w="sm" len="sm"/>
          </a:ln>
        </p:spPr>
        <p:txBody>
          <a:bodyPr wrap="none" anchor="ctr"/>
          <a:lstStyle>
            <a:lvl1pPr eaLnBrk="0" hangingPunct="0">
              <a:spcBef>
                <a:spcPct val="20000"/>
              </a:spcBef>
              <a:buClr>
                <a:srgbClr val="DB0029"/>
              </a:buClr>
              <a:buChar char="•"/>
              <a:defRPr sz="2400" b="1">
                <a:solidFill>
                  <a:schemeClr val="tx1"/>
                </a:solidFill>
                <a:latin typeface="Arial" charset="0"/>
              </a:defRPr>
            </a:lvl1pPr>
            <a:lvl2pPr marL="742950" indent="-285750" eaLnBrk="0" hangingPunct="0">
              <a:spcBef>
                <a:spcPct val="20000"/>
              </a:spcBef>
              <a:buFont typeface="Arial" charset="0"/>
              <a:buChar char="–"/>
              <a:defRPr sz="2000" b="1">
                <a:solidFill>
                  <a:schemeClr val="tx1"/>
                </a:solidFill>
                <a:latin typeface="Arial" charset="0"/>
              </a:defRPr>
            </a:lvl2pPr>
            <a:lvl3pPr marL="1143000" indent="-228600" eaLnBrk="0" hangingPunct="0">
              <a:spcBef>
                <a:spcPct val="20000"/>
              </a:spcBef>
              <a:buClr>
                <a:srgbClr val="999999"/>
              </a:buClr>
              <a:buFont typeface="Wingdings" pitchFamily="2" charset="2"/>
              <a:buChar char="w"/>
              <a:defRPr b="1">
                <a:solidFill>
                  <a:schemeClr val="tx1"/>
                </a:solidFill>
                <a:latin typeface="Arial" charset="0"/>
              </a:defRPr>
            </a:lvl3pPr>
            <a:lvl4pPr marL="1600200" indent="-228600" eaLnBrk="0" hangingPunct="0">
              <a:spcBef>
                <a:spcPct val="20000"/>
              </a:spcBef>
              <a:buChar char="•"/>
              <a:defRPr sz="1600" b="1">
                <a:solidFill>
                  <a:schemeClr val="tx1"/>
                </a:solidFill>
                <a:latin typeface="Arial" charset="0"/>
              </a:defRPr>
            </a:lvl4pPr>
            <a:lvl5pPr marL="2057400" indent="-228600" eaLnBrk="0" hangingPunct="0">
              <a:spcBef>
                <a:spcPct val="20000"/>
              </a:spcBef>
              <a:buFont typeface="Arial" charset="0"/>
              <a:buChar char="–"/>
              <a:defRPr sz="1400" b="1">
                <a:solidFill>
                  <a:schemeClr val="tx1"/>
                </a:solidFill>
                <a:latin typeface="Arial" charset="0"/>
              </a:defRPr>
            </a:lvl5pPr>
            <a:lvl6pPr marL="2514600" indent="-228600" eaLnBrk="0" fontAlgn="base" hangingPunct="0">
              <a:spcBef>
                <a:spcPct val="20000"/>
              </a:spcBef>
              <a:spcAft>
                <a:spcPct val="0"/>
              </a:spcAft>
              <a:buFont typeface="Arial" charset="0"/>
              <a:buChar char="–"/>
              <a:defRPr sz="1400" b="1">
                <a:solidFill>
                  <a:schemeClr val="tx1"/>
                </a:solidFill>
                <a:latin typeface="Arial" charset="0"/>
              </a:defRPr>
            </a:lvl6pPr>
            <a:lvl7pPr marL="2971800" indent="-228600" eaLnBrk="0" fontAlgn="base" hangingPunct="0">
              <a:spcBef>
                <a:spcPct val="20000"/>
              </a:spcBef>
              <a:spcAft>
                <a:spcPct val="0"/>
              </a:spcAft>
              <a:buFont typeface="Arial" charset="0"/>
              <a:buChar char="–"/>
              <a:defRPr sz="1400" b="1">
                <a:solidFill>
                  <a:schemeClr val="tx1"/>
                </a:solidFill>
                <a:latin typeface="Arial" charset="0"/>
              </a:defRPr>
            </a:lvl7pPr>
            <a:lvl8pPr marL="3429000" indent="-228600" eaLnBrk="0" fontAlgn="base" hangingPunct="0">
              <a:spcBef>
                <a:spcPct val="20000"/>
              </a:spcBef>
              <a:spcAft>
                <a:spcPct val="0"/>
              </a:spcAft>
              <a:buFont typeface="Arial" charset="0"/>
              <a:buChar char="–"/>
              <a:defRPr sz="1400" b="1">
                <a:solidFill>
                  <a:schemeClr val="tx1"/>
                </a:solidFill>
                <a:latin typeface="Arial" charset="0"/>
              </a:defRPr>
            </a:lvl8pPr>
            <a:lvl9pPr marL="3886200" indent="-228600" eaLnBrk="0" fontAlgn="base" hangingPunct="0">
              <a:spcBef>
                <a:spcPct val="20000"/>
              </a:spcBef>
              <a:spcAft>
                <a:spcPct val="0"/>
              </a:spcAft>
              <a:buFont typeface="Arial" charset="0"/>
              <a:buChar char="–"/>
              <a:defRPr sz="1400" b="1">
                <a:solidFill>
                  <a:schemeClr val="tx1"/>
                </a:solidFill>
                <a:latin typeface="Arial" charset="0"/>
              </a:defRPr>
            </a:lvl9pPr>
          </a:lstStyle>
          <a:p>
            <a:pPr defTabSz="1219170" eaLnBrk="1" fontAlgn="base" hangingPunct="1">
              <a:spcBef>
                <a:spcPct val="0"/>
              </a:spcBef>
              <a:spcAft>
                <a:spcPct val="0"/>
              </a:spcAft>
              <a:buClrTx/>
              <a:buNone/>
              <a:defRPr/>
            </a:pPr>
            <a:endParaRPr lang="en-US" altLang="en-US" b="0" kern="0" dirty="0">
              <a:solidFill>
                <a:srgbClr val="000000"/>
              </a:solidFill>
            </a:endParaRPr>
          </a:p>
        </p:txBody>
      </p:sp>
      <p:sp>
        <p:nvSpPr>
          <p:cNvPr id="6" name="Rectangle 9"/>
          <p:cNvSpPr>
            <a:spLocks noChangeArrowheads="1"/>
          </p:cNvSpPr>
          <p:nvPr/>
        </p:nvSpPr>
        <p:spPr bwMode="auto">
          <a:xfrm>
            <a:off x="955228" y="2324054"/>
            <a:ext cx="304800" cy="304800"/>
          </a:xfrm>
          <a:prstGeom prst="rect">
            <a:avLst/>
          </a:prstGeom>
          <a:solidFill>
            <a:srgbClr val="FFFFFF"/>
          </a:solidFill>
          <a:ln w="12700">
            <a:solidFill>
              <a:srgbClr val="000000"/>
            </a:solidFill>
            <a:miter lim="800000"/>
            <a:headEnd type="none" w="sm" len="sm"/>
            <a:tailEnd type="none" w="sm" len="sm"/>
          </a:ln>
        </p:spPr>
        <p:txBody>
          <a:bodyPr wrap="none" anchor="ctr"/>
          <a:lstStyle>
            <a:lvl1pPr eaLnBrk="0" hangingPunct="0">
              <a:spcBef>
                <a:spcPct val="20000"/>
              </a:spcBef>
              <a:buClr>
                <a:srgbClr val="DB0029"/>
              </a:buClr>
              <a:buChar char="•"/>
              <a:defRPr sz="2400" b="1">
                <a:solidFill>
                  <a:schemeClr val="tx1"/>
                </a:solidFill>
                <a:latin typeface="Arial" charset="0"/>
              </a:defRPr>
            </a:lvl1pPr>
            <a:lvl2pPr marL="742950" indent="-285750" eaLnBrk="0" hangingPunct="0">
              <a:spcBef>
                <a:spcPct val="20000"/>
              </a:spcBef>
              <a:buFont typeface="Arial" charset="0"/>
              <a:buChar char="–"/>
              <a:defRPr sz="2000" b="1">
                <a:solidFill>
                  <a:schemeClr val="tx1"/>
                </a:solidFill>
                <a:latin typeface="Arial" charset="0"/>
              </a:defRPr>
            </a:lvl2pPr>
            <a:lvl3pPr marL="1143000" indent="-228600" eaLnBrk="0" hangingPunct="0">
              <a:spcBef>
                <a:spcPct val="20000"/>
              </a:spcBef>
              <a:buClr>
                <a:srgbClr val="999999"/>
              </a:buClr>
              <a:buFont typeface="Wingdings" pitchFamily="2" charset="2"/>
              <a:buChar char="w"/>
              <a:defRPr b="1">
                <a:solidFill>
                  <a:schemeClr val="tx1"/>
                </a:solidFill>
                <a:latin typeface="Arial" charset="0"/>
              </a:defRPr>
            </a:lvl3pPr>
            <a:lvl4pPr marL="1600200" indent="-228600" eaLnBrk="0" hangingPunct="0">
              <a:spcBef>
                <a:spcPct val="20000"/>
              </a:spcBef>
              <a:buChar char="•"/>
              <a:defRPr sz="1600" b="1">
                <a:solidFill>
                  <a:schemeClr val="tx1"/>
                </a:solidFill>
                <a:latin typeface="Arial" charset="0"/>
              </a:defRPr>
            </a:lvl4pPr>
            <a:lvl5pPr marL="2057400" indent="-228600" eaLnBrk="0" hangingPunct="0">
              <a:spcBef>
                <a:spcPct val="20000"/>
              </a:spcBef>
              <a:buFont typeface="Arial" charset="0"/>
              <a:buChar char="–"/>
              <a:defRPr sz="1400" b="1">
                <a:solidFill>
                  <a:schemeClr val="tx1"/>
                </a:solidFill>
                <a:latin typeface="Arial" charset="0"/>
              </a:defRPr>
            </a:lvl5pPr>
            <a:lvl6pPr marL="2514600" indent="-228600" eaLnBrk="0" fontAlgn="base" hangingPunct="0">
              <a:spcBef>
                <a:spcPct val="20000"/>
              </a:spcBef>
              <a:spcAft>
                <a:spcPct val="0"/>
              </a:spcAft>
              <a:buFont typeface="Arial" charset="0"/>
              <a:buChar char="–"/>
              <a:defRPr sz="1400" b="1">
                <a:solidFill>
                  <a:schemeClr val="tx1"/>
                </a:solidFill>
                <a:latin typeface="Arial" charset="0"/>
              </a:defRPr>
            </a:lvl6pPr>
            <a:lvl7pPr marL="2971800" indent="-228600" eaLnBrk="0" fontAlgn="base" hangingPunct="0">
              <a:spcBef>
                <a:spcPct val="20000"/>
              </a:spcBef>
              <a:spcAft>
                <a:spcPct val="0"/>
              </a:spcAft>
              <a:buFont typeface="Arial" charset="0"/>
              <a:buChar char="–"/>
              <a:defRPr sz="1400" b="1">
                <a:solidFill>
                  <a:schemeClr val="tx1"/>
                </a:solidFill>
                <a:latin typeface="Arial" charset="0"/>
              </a:defRPr>
            </a:lvl7pPr>
            <a:lvl8pPr marL="3429000" indent="-228600" eaLnBrk="0" fontAlgn="base" hangingPunct="0">
              <a:spcBef>
                <a:spcPct val="20000"/>
              </a:spcBef>
              <a:spcAft>
                <a:spcPct val="0"/>
              </a:spcAft>
              <a:buFont typeface="Arial" charset="0"/>
              <a:buChar char="–"/>
              <a:defRPr sz="1400" b="1">
                <a:solidFill>
                  <a:schemeClr val="tx1"/>
                </a:solidFill>
                <a:latin typeface="Arial" charset="0"/>
              </a:defRPr>
            </a:lvl8pPr>
            <a:lvl9pPr marL="3886200" indent="-228600" eaLnBrk="0" fontAlgn="base" hangingPunct="0">
              <a:spcBef>
                <a:spcPct val="20000"/>
              </a:spcBef>
              <a:spcAft>
                <a:spcPct val="0"/>
              </a:spcAft>
              <a:buFont typeface="Arial" charset="0"/>
              <a:buChar char="–"/>
              <a:defRPr sz="1400" b="1">
                <a:solidFill>
                  <a:schemeClr val="tx1"/>
                </a:solidFill>
                <a:latin typeface="Arial" charset="0"/>
              </a:defRPr>
            </a:lvl9pPr>
          </a:lstStyle>
          <a:p>
            <a:pPr defTabSz="1219170" eaLnBrk="1" fontAlgn="base" hangingPunct="1">
              <a:spcBef>
                <a:spcPct val="0"/>
              </a:spcBef>
              <a:spcAft>
                <a:spcPct val="0"/>
              </a:spcAft>
              <a:buClrTx/>
              <a:buNone/>
              <a:defRPr/>
            </a:pPr>
            <a:endParaRPr lang="en-US" altLang="en-US" b="0" kern="0" dirty="0">
              <a:solidFill>
                <a:srgbClr val="000000"/>
              </a:solidFill>
            </a:endParaRPr>
          </a:p>
        </p:txBody>
      </p:sp>
      <p:sp>
        <p:nvSpPr>
          <p:cNvPr id="7" name="Rectangle 9"/>
          <p:cNvSpPr>
            <a:spLocks noChangeArrowheads="1"/>
          </p:cNvSpPr>
          <p:nvPr/>
        </p:nvSpPr>
        <p:spPr bwMode="auto">
          <a:xfrm>
            <a:off x="955227" y="2009309"/>
            <a:ext cx="304800" cy="304800"/>
          </a:xfrm>
          <a:prstGeom prst="rect">
            <a:avLst/>
          </a:prstGeom>
          <a:solidFill>
            <a:srgbClr val="FFFFFF"/>
          </a:solidFill>
          <a:ln w="12700">
            <a:solidFill>
              <a:srgbClr val="000000"/>
            </a:solidFill>
            <a:miter lim="800000"/>
            <a:headEnd type="none" w="sm" len="sm"/>
            <a:tailEnd type="none" w="sm" len="sm"/>
          </a:ln>
        </p:spPr>
        <p:txBody>
          <a:bodyPr wrap="none" anchor="ctr"/>
          <a:lstStyle>
            <a:lvl1pPr eaLnBrk="0" hangingPunct="0">
              <a:spcBef>
                <a:spcPct val="20000"/>
              </a:spcBef>
              <a:buClr>
                <a:srgbClr val="DB0029"/>
              </a:buClr>
              <a:buChar char="•"/>
              <a:defRPr sz="2400" b="1">
                <a:solidFill>
                  <a:schemeClr val="tx1"/>
                </a:solidFill>
                <a:latin typeface="Arial" charset="0"/>
              </a:defRPr>
            </a:lvl1pPr>
            <a:lvl2pPr marL="742950" indent="-285750" eaLnBrk="0" hangingPunct="0">
              <a:spcBef>
                <a:spcPct val="20000"/>
              </a:spcBef>
              <a:buFont typeface="Arial" charset="0"/>
              <a:buChar char="–"/>
              <a:defRPr sz="2000" b="1">
                <a:solidFill>
                  <a:schemeClr val="tx1"/>
                </a:solidFill>
                <a:latin typeface="Arial" charset="0"/>
              </a:defRPr>
            </a:lvl2pPr>
            <a:lvl3pPr marL="1143000" indent="-228600" eaLnBrk="0" hangingPunct="0">
              <a:spcBef>
                <a:spcPct val="20000"/>
              </a:spcBef>
              <a:buClr>
                <a:srgbClr val="999999"/>
              </a:buClr>
              <a:buFont typeface="Wingdings" pitchFamily="2" charset="2"/>
              <a:buChar char="w"/>
              <a:defRPr b="1">
                <a:solidFill>
                  <a:schemeClr val="tx1"/>
                </a:solidFill>
                <a:latin typeface="Arial" charset="0"/>
              </a:defRPr>
            </a:lvl3pPr>
            <a:lvl4pPr marL="1600200" indent="-228600" eaLnBrk="0" hangingPunct="0">
              <a:spcBef>
                <a:spcPct val="20000"/>
              </a:spcBef>
              <a:buChar char="•"/>
              <a:defRPr sz="1600" b="1">
                <a:solidFill>
                  <a:schemeClr val="tx1"/>
                </a:solidFill>
                <a:latin typeface="Arial" charset="0"/>
              </a:defRPr>
            </a:lvl4pPr>
            <a:lvl5pPr marL="2057400" indent="-228600" eaLnBrk="0" hangingPunct="0">
              <a:spcBef>
                <a:spcPct val="20000"/>
              </a:spcBef>
              <a:buFont typeface="Arial" charset="0"/>
              <a:buChar char="–"/>
              <a:defRPr sz="1400" b="1">
                <a:solidFill>
                  <a:schemeClr val="tx1"/>
                </a:solidFill>
                <a:latin typeface="Arial" charset="0"/>
              </a:defRPr>
            </a:lvl5pPr>
            <a:lvl6pPr marL="2514600" indent="-228600" eaLnBrk="0" fontAlgn="base" hangingPunct="0">
              <a:spcBef>
                <a:spcPct val="20000"/>
              </a:spcBef>
              <a:spcAft>
                <a:spcPct val="0"/>
              </a:spcAft>
              <a:buFont typeface="Arial" charset="0"/>
              <a:buChar char="–"/>
              <a:defRPr sz="1400" b="1">
                <a:solidFill>
                  <a:schemeClr val="tx1"/>
                </a:solidFill>
                <a:latin typeface="Arial" charset="0"/>
              </a:defRPr>
            </a:lvl6pPr>
            <a:lvl7pPr marL="2971800" indent="-228600" eaLnBrk="0" fontAlgn="base" hangingPunct="0">
              <a:spcBef>
                <a:spcPct val="20000"/>
              </a:spcBef>
              <a:spcAft>
                <a:spcPct val="0"/>
              </a:spcAft>
              <a:buFont typeface="Arial" charset="0"/>
              <a:buChar char="–"/>
              <a:defRPr sz="1400" b="1">
                <a:solidFill>
                  <a:schemeClr val="tx1"/>
                </a:solidFill>
                <a:latin typeface="Arial" charset="0"/>
              </a:defRPr>
            </a:lvl7pPr>
            <a:lvl8pPr marL="3429000" indent="-228600" eaLnBrk="0" fontAlgn="base" hangingPunct="0">
              <a:spcBef>
                <a:spcPct val="20000"/>
              </a:spcBef>
              <a:spcAft>
                <a:spcPct val="0"/>
              </a:spcAft>
              <a:buFont typeface="Arial" charset="0"/>
              <a:buChar char="–"/>
              <a:defRPr sz="1400" b="1">
                <a:solidFill>
                  <a:schemeClr val="tx1"/>
                </a:solidFill>
                <a:latin typeface="Arial" charset="0"/>
              </a:defRPr>
            </a:lvl8pPr>
            <a:lvl9pPr marL="3886200" indent="-228600" eaLnBrk="0" fontAlgn="base" hangingPunct="0">
              <a:spcBef>
                <a:spcPct val="20000"/>
              </a:spcBef>
              <a:spcAft>
                <a:spcPct val="0"/>
              </a:spcAft>
              <a:buFont typeface="Arial" charset="0"/>
              <a:buChar char="–"/>
              <a:defRPr sz="1400" b="1">
                <a:solidFill>
                  <a:schemeClr val="tx1"/>
                </a:solidFill>
                <a:latin typeface="Arial" charset="0"/>
              </a:defRPr>
            </a:lvl9pPr>
          </a:lstStyle>
          <a:p>
            <a:pPr defTabSz="1219170" eaLnBrk="1" fontAlgn="base" hangingPunct="1">
              <a:spcBef>
                <a:spcPct val="0"/>
              </a:spcBef>
              <a:spcAft>
                <a:spcPct val="0"/>
              </a:spcAft>
              <a:buClrTx/>
              <a:buNone/>
              <a:defRPr/>
            </a:pPr>
            <a:endParaRPr lang="en-US" altLang="en-US" b="0" kern="0" dirty="0">
              <a:solidFill>
                <a:srgbClr val="000000"/>
              </a:solidFill>
            </a:endParaRPr>
          </a:p>
        </p:txBody>
      </p:sp>
      <p:sp>
        <p:nvSpPr>
          <p:cNvPr id="8" name="Rectangle 9"/>
          <p:cNvSpPr>
            <a:spLocks noChangeArrowheads="1"/>
          </p:cNvSpPr>
          <p:nvPr/>
        </p:nvSpPr>
        <p:spPr bwMode="auto">
          <a:xfrm>
            <a:off x="957430" y="1680288"/>
            <a:ext cx="294761" cy="283302"/>
          </a:xfrm>
          <a:prstGeom prst="rect">
            <a:avLst/>
          </a:prstGeom>
          <a:solidFill>
            <a:srgbClr val="FFFFFF"/>
          </a:solidFill>
          <a:ln w="12700">
            <a:solidFill>
              <a:srgbClr val="000000"/>
            </a:solidFill>
            <a:miter lim="800000"/>
            <a:headEnd type="none" w="sm" len="sm"/>
            <a:tailEnd type="none" w="sm" len="sm"/>
          </a:ln>
        </p:spPr>
        <p:txBody>
          <a:bodyPr wrap="none" anchor="ctr"/>
          <a:lstStyle>
            <a:lvl1pPr eaLnBrk="0" hangingPunct="0">
              <a:spcBef>
                <a:spcPct val="20000"/>
              </a:spcBef>
              <a:buClr>
                <a:srgbClr val="DB0029"/>
              </a:buClr>
              <a:buChar char="•"/>
              <a:defRPr sz="2400" b="1">
                <a:solidFill>
                  <a:schemeClr val="tx1"/>
                </a:solidFill>
                <a:latin typeface="Arial" charset="0"/>
              </a:defRPr>
            </a:lvl1pPr>
            <a:lvl2pPr marL="742950" indent="-285750" eaLnBrk="0" hangingPunct="0">
              <a:spcBef>
                <a:spcPct val="20000"/>
              </a:spcBef>
              <a:buFont typeface="Arial" charset="0"/>
              <a:buChar char="–"/>
              <a:defRPr sz="2000" b="1">
                <a:solidFill>
                  <a:schemeClr val="tx1"/>
                </a:solidFill>
                <a:latin typeface="Arial" charset="0"/>
              </a:defRPr>
            </a:lvl2pPr>
            <a:lvl3pPr marL="1143000" indent="-228600" eaLnBrk="0" hangingPunct="0">
              <a:spcBef>
                <a:spcPct val="20000"/>
              </a:spcBef>
              <a:buClr>
                <a:srgbClr val="999999"/>
              </a:buClr>
              <a:buFont typeface="Wingdings" pitchFamily="2" charset="2"/>
              <a:buChar char="w"/>
              <a:defRPr b="1">
                <a:solidFill>
                  <a:schemeClr val="tx1"/>
                </a:solidFill>
                <a:latin typeface="Arial" charset="0"/>
              </a:defRPr>
            </a:lvl3pPr>
            <a:lvl4pPr marL="1600200" indent="-228600" eaLnBrk="0" hangingPunct="0">
              <a:spcBef>
                <a:spcPct val="20000"/>
              </a:spcBef>
              <a:buChar char="•"/>
              <a:defRPr sz="1600" b="1">
                <a:solidFill>
                  <a:schemeClr val="tx1"/>
                </a:solidFill>
                <a:latin typeface="Arial" charset="0"/>
              </a:defRPr>
            </a:lvl4pPr>
            <a:lvl5pPr marL="2057400" indent="-228600" eaLnBrk="0" hangingPunct="0">
              <a:spcBef>
                <a:spcPct val="20000"/>
              </a:spcBef>
              <a:buFont typeface="Arial" charset="0"/>
              <a:buChar char="–"/>
              <a:defRPr sz="1400" b="1">
                <a:solidFill>
                  <a:schemeClr val="tx1"/>
                </a:solidFill>
                <a:latin typeface="Arial" charset="0"/>
              </a:defRPr>
            </a:lvl5pPr>
            <a:lvl6pPr marL="2514600" indent="-228600" eaLnBrk="0" fontAlgn="base" hangingPunct="0">
              <a:spcBef>
                <a:spcPct val="20000"/>
              </a:spcBef>
              <a:spcAft>
                <a:spcPct val="0"/>
              </a:spcAft>
              <a:buFont typeface="Arial" charset="0"/>
              <a:buChar char="–"/>
              <a:defRPr sz="1400" b="1">
                <a:solidFill>
                  <a:schemeClr val="tx1"/>
                </a:solidFill>
                <a:latin typeface="Arial" charset="0"/>
              </a:defRPr>
            </a:lvl6pPr>
            <a:lvl7pPr marL="2971800" indent="-228600" eaLnBrk="0" fontAlgn="base" hangingPunct="0">
              <a:spcBef>
                <a:spcPct val="20000"/>
              </a:spcBef>
              <a:spcAft>
                <a:spcPct val="0"/>
              </a:spcAft>
              <a:buFont typeface="Arial" charset="0"/>
              <a:buChar char="–"/>
              <a:defRPr sz="1400" b="1">
                <a:solidFill>
                  <a:schemeClr val="tx1"/>
                </a:solidFill>
                <a:latin typeface="Arial" charset="0"/>
              </a:defRPr>
            </a:lvl7pPr>
            <a:lvl8pPr marL="3429000" indent="-228600" eaLnBrk="0" fontAlgn="base" hangingPunct="0">
              <a:spcBef>
                <a:spcPct val="20000"/>
              </a:spcBef>
              <a:spcAft>
                <a:spcPct val="0"/>
              </a:spcAft>
              <a:buFont typeface="Arial" charset="0"/>
              <a:buChar char="–"/>
              <a:defRPr sz="1400" b="1">
                <a:solidFill>
                  <a:schemeClr val="tx1"/>
                </a:solidFill>
                <a:latin typeface="Arial" charset="0"/>
              </a:defRPr>
            </a:lvl8pPr>
            <a:lvl9pPr marL="3886200" indent="-228600" eaLnBrk="0" fontAlgn="base" hangingPunct="0">
              <a:spcBef>
                <a:spcPct val="20000"/>
              </a:spcBef>
              <a:spcAft>
                <a:spcPct val="0"/>
              </a:spcAft>
              <a:buFont typeface="Arial" charset="0"/>
              <a:buChar char="–"/>
              <a:defRPr sz="1400" b="1">
                <a:solidFill>
                  <a:schemeClr val="tx1"/>
                </a:solidFill>
                <a:latin typeface="Arial" charset="0"/>
              </a:defRPr>
            </a:lvl9pPr>
          </a:lstStyle>
          <a:p>
            <a:pPr defTabSz="1219170" eaLnBrk="1" fontAlgn="base" hangingPunct="1">
              <a:spcBef>
                <a:spcPct val="0"/>
              </a:spcBef>
              <a:spcAft>
                <a:spcPct val="0"/>
              </a:spcAft>
              <a:buClrTx/>
              <a:buNone/>
              <a:defRPr/>
            </a:pPr>
            <a:endParaRPr lang="en-US" altLang="en-US" b="0" kern="0" dirty="0">
              <a:solidFill>
                <a:srgbClr val="000000"/>
              </a:solidFill>
            </a:endParaRPr>
          </a:p>
        </p:txBody>
      </p:sp>
      <p:sp>
        <p:nvSpPr>
          <p:cNvPr id="9" name="Rectangle 9"/>
          <p:cNvSpPr>
            <a:spLocks noChangeArrowheads="1"/>
          </p:cNvSpPr>
          <p:nvPr/>
        </p:nvSpPr>
        <p:spPr bwMode="auto">
          <a:xfrm>
            <a:off x="957430" y="1381340"/>
            <a:ext cx="304799" cy="294979"/>
          </a:xfrm>
          <a:prstGeom prst="rect">
            <a:avLst/>
          </a:prstGeom>
          <a:solidFill>
            <a:srgbClr val="FFFFFF"/>
          </a:solidFill>
          <a:ln w="12700">
            <a:solidFill>
              <a:srgbClr val="000000"/>
            </a:solidFill>
            <a:miter lim="800000"/>
            <a:headEnd type="none" w="sm" len="sm"/>
            <a:tailEnd type="none" w="sm" len="sm"/>
          </a:ln>
        </p:spPr>
        <p:txBody>
          <a:bodyPr wrap="none" anchor="ctr"/>
          <a:lstStyle>
            <a:lvl1pPr eaLnBrk="0" hangingPunct="0">
              <a:spcBef>
                <a:spcPct val="20000"/>
              </a:spcBef>
              <a:buClr>
                <a:srgbClr val="DB0029"/>
              </a:buClr>
              <a:buChar char="•"/>
              <a:defRPr sz="2400" b="1">
                <a:solidFill>
                  <a:schemeClr val="tx1"/>
                </a:solidFill>
                <a:latin typeface="Arial" charset="0"/>
              </a:defRPr>
            </a:lvl1pPr>
            <a:lvl2pPr marL="742950" indent="-285750" eaLnBrk="0" hangingPunct="0">
              <a:spcBef>
                <a:spcPct val="20000"/>
              </a:spcBef>
              <a:buFont typeface="Arial" charset="0"/>
              <a:buChar char="–"/>
              <a:defRPr sz="2000" b="1">
                <a:solidFill>
                  <a:schemeClr val="tx1"/>
                </a:solidFill>
                <a:latin typeface="Arial" charset="0"/>
              </a:defRPr>
            </a:lvl2pPr>
            <a:lvl3pPr marL="1143000" indent="-228600" eaLnBrk="0" hangingPunct="0">
              <a:spcBef>
                <a:spcPct val="20000"/>
              </a:spcBef>
              <a:buClr>
                <a:srgbClr val="999999"/>
              </a:buClr>
              <a:buFont typeface="Wingdings" pitchFamily="2" charset="2"/>
              <a:buChar char="w"/>
              <a:defRPr b="1">
                <a:solidFill>
                  <a:schemeClr val="tx1"/>
                </a:solidFill>
                <a:latin typeface="Arial" charset="0"/>
              </a:defRPr>
            </a:lvl3pPr>
            <a:lvl4pPr marL="1600200" indent="-228600" eaLnBrk="0" hangingPunct="0">
              <a:spcBef>
                <a:spcPct val="20000"/>
              </a:spcBef>
              <a:buChar char="•"/>
              <a:defRPr sz="1600" b="1">
                <a:solidFill>
                  <a:schemeClr val="tx1"/>
                </a:solidFill>
                <a:latin typeface="Arial" charset="0"/>
              </a:defRPr>
            </a:lvl4pPr>
            <a:lvl5pPr marL="2057400" indent="-228600" eaLnBrk="0" hangingPunct="0">
              <a:spcBef>
                <a:spcPct val="20000"/>
              </a:spcBef>
              <a:buFont typeface="Arial" charset="0"/>
              <a:buChar char="–"/>
              <a:defRPr sz="1400" b="1">
                <a:solidFill>
                  <a:schemeClr val="tx1"/>
                </a:solidFill>
                <a:latin typeface="Arial" charset="0"/>
              </a:defRPr>
            </a:lvl5pPr>
            <a:lvl6pPr marL="2514600" indent="-228600" eaLnBrk="0" fontAlgn="base" hangingPunct="0">
              <a:spcBef>
                <a:spcPct val="20000"/>
              </a:spcBef>
              <a:spcAft>
                <a:spcPct val="0"/>
              </a:spcAft>
              <a:buFont typeface="Arial" charset="0"/>
              <a:buChar char="–"/>
              <a:defRPr sz="1400" b="1">
                <a:solidFill>
                  <a:schemeClr val="tx1"/>
                </a:solidFill>
                <a:latin typeface="Arial" charset="0"/>
              </a:defRPr>
            </a:lvl6pPr>
            <a:lvl7pPr marL="2971800" indent="-228600" eaLnBrk="0" fontAlgn="base" hangingPunct="0">
              <a:spcBef>
                <a:spcPct val="20000"/>
              </a:spcBef>
              <a:spcAft>
                <a:spcPct val="0"/>
              </a:spcAft>
              <a:buFont typeface="Arial" charset="0"/>
              <a:buChar char="–"/>
              <a:defRPr sz="1400" b="1">
                <a:solidFill>
                  <a:schemeClr val="tx1"/>
                </a:solidFill>
                <a:latin typeface="Arial" charset="0"/>
              </a:defRPr>
            </a:lvl7pPr>
            <a:lvl8pPr marL="3429000" indent="-228600" eaLnBrk="0" fontAlgn="base" hangingPunct="0">
              <a:spcBef>
                <a:spcPct val="20000"/>
              </a:spcBef>
              <a:spcAft>
                <a:spcPct val="0"/>
              </a:spcAft>
              <a:buFont typeface="Arial" charset="0"/>
              <a:buChar char="–"/>
              <a:defRPr sz="1400" b="1">
                <a:solidFill>
                  <a:schemeClr val="tx1"/>
                </a:solidFill>
                <a:latin typeface="Arial" charset="0"/>
              </a:defRPr>
            </a:lvl8pPr>
            <a:lvl9pPr marL="3886200" indent="-228600" eaLnBrk="0" fontAlgn="base" hangingPunct="0">
              <a:spcBef>
                <a:spcPct val="20000"/>
              </a:spcBef>
              <a:spcAft>
                <a:spcPct val="0"/>
              </a:spcAft>
              <a:buFont typeface="Arial" charset="0"/>
              <a:buChar char="–"/>
              <a:defRPr sz="1400" b="1">
                <a:solidFill>
                  <a:schemeClr val="tx1"/>
                </a:solidFill>
                <a:latin typeface="Arial" charset="0"/>
              </a:defRPr>
            </a:lvl9pPr>
          </a:lstStyle>
          <a:p>
            <a:pPr defTabSz="1219170" eaLnBrk="1" fontAlgn="base" hangingPunct="1">
              <a:spcBef>
                <a:spcPct val="0"/>
              </a:spcBef>
              <a:spcAft>
                <a:spcPct val="0"/>
              </a:spcAft>
              <a:buClrTx/>
              <a:buNone/>
              <a:defRPr/>
            </a:pPr>
            <a:endParaRPr lang="en-US" altLang="en-US" b="0" kern="0" dirty="0">
              <a:solidFill>
                <a:srgbClr val="000000"/>
              </a:solidFill>
            </a:endParaRPr>
          </a:p>
        </p:txBody>
      </p:sp>
      <p:pic>
        <p:nvPicPr>
          <p:cNvPr id="4" name="Picture 3"/>
          <p:cNvPicPr>
            <a:picLocks noChangeAspect="1"/>
          </p:cNvPicPr>
          <p:nvPr/>
        </p:nvPicPr>
        <p:blipFill>
          <a:blip r:embed="rId3"/>
          <a:stretch>
            <a:fillRect/>
          </a:stretch>
        </p:blipFill>
        <p:spPr>
          <a:xfrm>
            <a:off x="955227" y="2864207"/>
            <a:ext cx="317020" cy="317020"/>
          </a:xfrm>
          <a:prstGeom prst="rect">
            <a:avLst/>
          </a:prstGeom>
        </p:spPr>
      </p:pic>
    </p:spTree>
    <p:extLst>
      <p:ext uri="{BB962C8B-B14F-4D97-AF65-F5344CB8AC3E}">
        <p14:creationId xmlns:p14="http://schemas.microsoft.com/office/powerpoint/2010/main" val="2341070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95511" y="152188"/>
            <a:ext cx="10839859" cy="373531"/>
          </a:xfrm>
        </p:spPr>
        <p:txBody>
          <a:bodyPr/>
          <a:lstStyle/>
          <a:p>
            <a:r>
              <a:rPr lang="en-US" altLang="en-US" sz="3600" b="1" kern="0" dirty="0">
                <a:solidFill>
                  <a:srgbClr val="000000"/>
                </a:solidFill>
                <a:latin typeface="Honeywell Sans" panose="02010503040101060203" pitchFamily="50" charset="0"/>
              </a:rPr>
              <a:t>National Security Campus Plant Layout</a:t>
            </a:r>
            <a:endParaRPr lang="en-US" sz="3600" b="1" dirty="0">
              <a:latin typeface="Honeywell Sans" panose="02010503040101060203" pitchFamily="50" charset="0"/>
            </a:endParaRPr>
          </a:p>
        </p:txBody>
      </p:sp>
      <p:sp>
        <p:nvSpPr>
          <p:cNvPr id="6" name="Text Placeholder 5"/>
          <p:cNvSpPr>
            <a:spLocks noGrp="1"/>
          </p:cNvSpPr>
          <p:nvPr>
            <p:ph type="body" sz="quarter" idx="12"/>
          </p:nvPr>
        </p:nvSpPr>
        <p:spPr>
          <a:xfrm>
            <a:off x="380835" y="941981"/>
            <a:ext cx="5105400" cy="5411407"/>
          </a:xfrm>
        </p:spPr>
        <p:txBody>
          <a:bodyPr/>
          <a:lstStyle/>
          <a:p>
            <a:pPr marL="162980" indent="-162980" defTabSz="1219170" fontAlgn="base">
              <a:lnSpc>
                <a:spcPct val="100000"/>
              </a:lnSpc>
              <a:spcAft>
                <a:spcPct val="0"/>
              </a:spcAft>
              <a:buClr>
                <a:srgbClr val="000000"/>
              </a:buClr>
              <a:buFontTx/>
              <a:buChar char="•"/>
            </a:pPr>
            <a:r>
              <a:rPr lang="en-US" altLang="en-US" b="0" kern="0" dirty="0">
                <a:solidFill>
                  <a:srgbClr val="000000"/>
                </a:solidFill>
              </a:rPr>
              <a:t>The KCNSC layout is in a grid pattern, numbers run from west to east, letters from south to north.</a:t>
            </a:r>
          </a:p>
          <a:p>
            <a:pPr marL="162980" indent="-162980" defTabSz="1219170" fontAlgn="base">
              <a:lnSpc>
                <a:spcPct val="100000"/>
              </a:lnSpc>
              <a:spcAft>
                <a:spcPct val="0"/>
              </a:spcAft>
              <a:buClr>
                <a:srgbClr val="000000"/>
              </a:buClr>
              <a:buFontTx/>
              <a:buChar char="•"/>
            </a:pPr>
            <a:r>
              <a:rPr lang="en-US" altLang="en-US" b="0" kern="0" dirty="0">
                <a:solidFill>
                  <a:srgbClr val="000000"/>
                </a:solidFill>
              </a:rPr>
              <a:t>Post location </a:t>
            </a:r>
            <a:r>
              <a:rPr lang="en-US" altLang="en-US" b="0" i="1" kern="0" dirty="0">
                <a:solidFill>
                  <a:srgbClr val="000000"/>
                </a:solidFill>
              </a:rPr>
              <a:t>D04</a:t>
            </a:r>
            <a:r>
              <a:rPr lang="en-US" altLang="en-US" b="0" kern="0" dirty="0">
                <a:solidFill>
                  <a:srgbClr val="000000"/>
                </a:solidFill>
              </a:rPr>
              <a:t> is marked on the grid to the right.</a:t>
            </a:r>
          </a:p>
          <a:p>
            <a:pPr marL="162980" indent="-162980" defTabSz="1219170" fontAlgn="base">
              <a:lnSpc>
                <a:spcPct val="100000"/>
              </a:lnSpc>
              <a:spcAft>
                <a:spcPct val="0"/>
              </a:spcAft>
              <a:buClr>
                <a:srgbClr val="000000"/>
              </a:buClr>
              <a:buFontTx/>
              <a:buChar char="•"/>
            </a:pPr>
            <a:r>
              <a:rPr lang="en-US" altLang="en-US" b="0" kern="0" dirty="0">
                <a:solidFill>
                  <a:srgbClr val="000000"/>
                </a:solidFill>
              </a:rPr>
              <a:t>Use these post locations to tell others your location in the plant.</a:t>
            </a:r>
          </a:p>
          <a:p>
            <a:pPr marL="162980" indent="-162980" defTabSz="1219170" fontAlgn="base">
              <a:lnSpc>
                <a:spcPct val="100000"/>
              </a:lnSpc>
              <a:spcAft>
                <a:spcPct val="0"/>
              </a:spcAft>
              <a:buClr>
                <a:srgbClr val="000000"/>
              </a:buClr>
              <a:buFontTx/>
              <a:buChar char="•"/>
            </a:pPr>
            <a:r>
              <a:rPr lang="en-US" altLang="en-US" b="0" kern="0" dirty="0">
                <a:solidFill>
                  <a:srgbClr val="000000"/>
                </a:solidFill>
              </a:rPr>
              <a:t>Additional letters placed ahead of the post location are used to identify buildings and floors such as 02.1.D04 would be building 2, 1</a:t>
            </a:r>
            <a:r>
              <a:rPr lang="en-US" altLang="en-US" b="0" kern="0" baseline="30000" dirty="0">
                <a:solidFill>
                  <a:srgbClr val="000000"/>
                </a:solidFill>
              </a:rPr>
              <a:t>st</a:t>
            </a:r>
            <a:r>
              <a:rPr lang="en-US" altLang="en-US" b="0" kern="0" dirty="0">
                <a:solidFill>
                  <a:srgbClr val="000000"/>
                </a:solidFill>
              </a:rPr>
              <a:t> floor,  post D04.</a:t>
            </a:r>
          </a:p>
        </p:txBody>
      </p:sp>
      <p:sp>
        <p:nvSpPr>
          <p:cNvPr id="7" name="Text Placeholder 6"/>
          <p:cNvSpPr>
            <a:spLocks noGrp="1"/>
          </p:cNvSpPr>
          <p:nvPr>
            <p:ph type="body" sz="quarter" idx="13"/>
          </p:nvPr>
        </p:nvSpPr>
        <p:spPr>
          <a:xfrm>
            <a:off x="5791200" y="680837"/>
            <a:ext cx="6197600" cy="5689612"/>
          </a:xfrm>
        </p:spPr>
        <p:txBody>
          <a:bodyPr/>
          <a:lstStyle/>
          <a:p>
            <a:pPr marL="0" indent="0" defTabSz="1219170" fontAlgn="base">
              <a:lnSpc>
                <a:spcPct val="100000"/>
              </a:lnSpc>
              <a:spcBef>
                <a:spcPct val="50000"/>
              </a:spcBef>
              <a:spcAft>
                <a:spcPct val="0"/>
              </a:spcAft>
              <a:defRPr/>
            </a:pPr>
            <a:r>
              <a:rPr lang="en-US" altLang="en-US" kern="0" dirty="0">
                <a:solidFill>
                  <a:srgbClr val="000000"/>
                </a:solidFill>
                <a:latin typeface="Arial" panose="020B0604020202020204"/>
              </a:rPr>
              <a:t>  01       02       03       04      05       06      07</a:t>
            </a:r>
          </a:p>
          <a:p>
            <a:endParaRPr lang="en-US" dirty="0"/>
          </a:p>
        </p:txBody>
      </p:sp>
      <p:graphicFrame>
        <p:nvGraphicFramePr>
          <p:cNvPr id="17" name="Group 108"/>
          <p:cNvGraphicFramePr>
            <a:graphicFrameLocks/>
          </p:cNvGraphicFramePr>
          <p:nvPr/>
        </p:nvGraphicFramePr>
        <p:xfrm>
          <a:off x="6146800" y="1263651"/>
          <a:ext cx="5384802" cy="4690536"/>
        </p:xfrm>
        <a:graphic>
          <a:graphicData uri="http://schemas.openxmlformats.org/drawingml/2006/table">
            <a:tbl>
              <a:tblPr/>
              <a:tblGrid>
                <a:gridCol w="897467">
                  <a:extLst>
                    <a:ext uri="{9D8B030D-6E8A-4147-A177-3AD203B41FA5}">
                      <a16:colId xmlns:a16="http://schemas.microsoft.com/office/drawing/2014/main" val="20000"/>
                    </a:ext>
                  </a:extLst>
                </a:gridCol>
                <a:gridCol w="897467">
                  <a:extLst>
                    <a:ext uri="{9D8B030D-6E8A-4147-A177-3AD203B41FA5}">
                      <a16:colId xmlns:a16="http://schemas.microsoft.com/office/drawing/2014/main" val="20001"/>
                    </a:ext>
                  </a:extLst>
                </a:gridCol>
                <a:gridCol w="948267">
                  <a:extLst>
                    <a:ext uri="{9D8B030D-6E8A-4147-A177-3AD203B41FA5}">
                      <a16:colId xmlns:a16="http://schemas.microsoft.com/office/drawing/2014/main" val="20002"/>
                    </a:ext>
                  </a:extLst>
                </a:gridCol>
                <a:gridCol w="846667">
                  <a:extLst>
                    <a:ext uri="{9D8B030D-6E8A-4147-A177-3AD203B41FA5}">
                      <a16:colId xmlns:a16="http://schemas.microsoft.com/office/drawing/2014/main" val="20003"/>
                    </a:ext>
                  </a:extLst>
                </a:gridCol>
                <a:gridCol w="897467">
                  <a:extLst>
                    <a:ext uri="{9D8B030D-6E8A-4147-A177-3AD203B41FA5}">
                      <a16:colId xmlns:a16="http://schemas.microsoft.com/office/drawing/2014/main" val="20004"/>
                    </a:ext>
                  </a:extLst>
                </a:gridCol>
                <a:gridCol w="897467">
                  <a:extLst>
                    <a:ext uri="{9D8B030D-6E8A-4147-A177-3AD203B41FA5}">
                      <a16:colId xmlns:a16="http://schemas.microsoft.com/office/drawing/2014/main" val="20005"/>
                    </a:ext>
                  </a:extLst>
                </a:gridCol>
              </a:tblGrid>
              <a:tr h="715433">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28575"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8575"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8575"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76200" cap="flat" cmpd="sng" algn="ctr">
                      <a:solidFill>
                        <a:srgbClr val="000000"/>
                      </a:solidFill>
                      <a:prstDash val="solid"/>
                      <a:round/>
                      <a:headEnd type="none" w="sm" len="sm"/>
                      <a:tailEnd type="none" w="sm" len="sm"/>
                    </a:lnR>
                    <a:lnT w="28575"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762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8575"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8575"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28575" cap="flat" cmpd="sng" algn="ctr">
                      <a:solidFill>
                        <a:srgbClr val="000000"/>
                      </a:solidFill>
                      <a:prstDash val="solid"/>
                      <a:round/>
                      <a:headEnd type="none" w="sm" len="sm"/>
                      <a:tailEnd type="none" w="sm" len="sm"/>
                    </a:lnR>
                    <a:lnT w="28575"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819151">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28575"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762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762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28575"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802217">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28575"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762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762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762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762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762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762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762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28575"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762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785284">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28575"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762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762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76200" cap="flat" cmpd="sng" algn="ctr">
                      <a:solidFill>
                        <a:srgbClr val="000000"/>
                      </a:solidFill>
                      <a:prstDash val="solid"/>
                      <a:round/>
                      <a:headEnd type="none" w="sm" len="sm"/>
                      <a:tailEnd type="none" w="sm" len="sm"/>
                    </a:lnR>
                    <a:lnT w="762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762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762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762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28575" cap="flat" cmpd="sng" algn="ctr">
                      <a:solidFill>
                        <a:srgbClr val="000000"/>
                      </a:solidFill>
                      <a:prstDash val="solid"/>
                      <a:round/>
                      <a:headEnd type="none" w="sm" len="sm"/>
                      <a:tailEnd type="none" w="sm" len="sm"/>
                    </a:lnR>
                    <a:lnT w="762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783167">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28575"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762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762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28575"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785284">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28575"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8575"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8575"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762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8575"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762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8575"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8575" cap="flat" cmpd="sng" algn="ctr">
                      <a:solidFill>
                        <a:srgbClr val="000000"/>
                      </a:solidFill>
                      <a:prstDash val="solid"/>
                      <a:round/>
                      <a:headEnd type="none" w="sm" len="sm"/>
                      <a:tailEnd type="none" w="sm" len="sm"/>
                    </a:lnB>
                    <a:lnTlToBr>
                      <a:noFill/>
                    </a:lnTlToBr>
                    <a:lnBlToTr>
                      <a:noFill/>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
                          <a:srgbClr val="DB0029"/>
                        </a:buClr>
                        <a:buSzTx/>
                        <a:buFontTx/>
                        <a:buNone/>
                        <a:tabLst/>
                      </a:pPr>
                      <a:endParaRPr kumimoji="0" lang="en-US" sz="3700" b="1" i="0" u="none" strike="noStrike" cap="none" normalizeH="0" baseline="0" dirty="0">
                        <a:ln>
                          <a:noFill/>
                        </a:ln>
                        <a:solidFill>
                          <a:schemeClr val="tx1"/>
                        </a:solidFill>
                        <a:effectLst/>
                        <a:latin typeface="Arial" charset="0"/>
                      </a:endParaRPr>
                    </a:p>
                  </a:txBody>
                  <a:tcPr marL="121920" marR="121920" marT="60960" marB="60960" horzOverflow="overflow">
                    <a:lnL w="12700" cap="flat" cmpd="sng" algn="ctr">
                      <a:solidFill>
                        <a:srgbClr val="000000"/>
                      </a:solidFill>
                      <a:prstDash val="solid"/>
                      <a:round/>
                      <a:headEnd type="none" w="sm" len="sm"/>
                      <a:tailEnd type="none" w="sm" len="sm"/>
                    </a:lnL>
                    <a:lnR w="28575"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8575"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bl>
          </a:graphicData>
        </a:graphic>
      </p:graphicFrame>
      <p:sp>
        <p:nvSpPr>
          <p:cNvPr id="19" name="Text Box 67"/>
          <p:cNvSpPr txBox="1">
            <a:spLocks noChangeArrowheads="1"/>
          </p:cNvSpPr>
          <p:nvPr/>
        </p:nvSpPr>
        <p:spPr bwMode="auto">
          <a:xfrm>
            <a:off x="5610231" y="1030946"/>
            <a:ext cx="4235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lr>
                <a:srgbClr val="DB0029"/>
              </a:buClr>
              <a:buChar char="•"/>
              <a:defRPr sz="2400" b="1">
                <a:solidFill>
                  <a:schemeClr val="tx1"/>
                </a:solidFill>
                <a:latin typeface="Arial" charset="0"/>
              </a:defRPr>
            </a:lvl1pPr>
            <a:lvl2pPr marL="742950" indent="-285750" eaLnBrk="0" hangingPunct="0">
              <a:spcBef>
                <a:spcPct val="20000"/>
              </a:spcBef>
              <a:buFont typeface="Arial" charset="0"/>
              <a:buChar char="–"/>
              <a:defRPr sz="2000" b="1">
                <a:solidFill>
                  <a:schemeClr val="tx1"/>
                </a:solidFill>
                <a:latin typeface="Arial" charset="0"/>
              </a:defRPr>
            </a:lvl2pPr>
            <a:lvl3pPr marL="1143000" indent="-228600" eaLnBrk="0" hangingPunct="0">
              <a:spcBef>
                <a:spcPct val="20000"/>
              </a:spcBef>
              <a:buClr>
                <a:srgbClr val="999999"/>
              </a:buClr>
              <a:buFont typeface="Wingdings" pitchFamily="2" charset="2"/>
              <a:buChar char="w"/>
              <a:defRPr b="1">
                <a:solidFill>
                  <a:schemeClr val="tx1"/>
                </a:solidFill>
                <a:latin typeface="Arial" charset="0"/>
              </a:defRPr>
            </a:lvl3pPr>
            <a:lvl4pPr marL="1600200" indent="-228600" eaLnBrk="0" hangingPunct="0">
              <a:spcBef>
                <a:spcPct val="20000"/>
              </a:spcBef>
              <a:buChar char="•"/>
              <a:defRPr sz="1600" b="1">
                <a:solidFill>
                  <a:schemeClr val="tx1"/>
                </a:solidFill>
                <a:latin typeface="Arial" charset="0"/>
              </a:defRPr>
            </a:lvl4pPr>
            <a:lvl5pPr marL="2057400" indent="-228600" eaLnBrk="0" hangingPunct="0">
              <a:spcBef>
                <a:spcPct val="20000"/>
              </a:spcBef>
              <a:buFont typeface="Arial" charset="0"/>
              <a:buChar char="–"/>
              <a:defRPr sz="1400" b="1">
                <a:solidFill>
                  <a:schemeClr val="tx1"/>
                </a:solidFill>
                <a:latin typeface="Arial" charset="0"/>
              </a:defRPr>
            </a:lvl5pPr>
            <a:lvl6pPr marL="2514600" indent="-228600" eaLnBrk="0" fontAlgn="base" hangingPunct="0">
              <a:spcBef>
                <a:spcPct val="20000"/>
              </a:spcBef>
              <a:spcAft>
                <a:spcPct val="0"/>
              </a:spcAft>
              <a:buFont typeface="Arial" charset="0"/>
              <a:buChar char="–"/>
              <a:defRPr sz="1400" b="1">
                <a:solidFill>
                  <a:schemeClr val="tx1"/>
                </a:solidFill>
                <a:latin typeface="Arial" charset="0"/>
              </a:defRPr>
            </a:lvl6pPr>
            <a:lvl7pPr marL="2971800" indent="-228600" eaLnBrk="0" fontAlgn="base" hangingPunct="0">
              <a:spcBef>
                <a:spcPct val="20000"/>
              </a:spcBef>
              <a:spcAft>
                <a:spcPct val="0"/>
              </a:spcAft>
              <a:buFont typeface="Arial" charset="0"/>
              <a:buChar char="–"/>
              <a:defRPr sz="1400" b="1">
                <a:solidFill>
                  <a:schemeClr val="tx1"/>
                </a:solidFill>
                <a:latin typeface="Arial" charset="0"/>
              </a:defRPr>
            </a:lvl7pPr>
            <a:lvl8pPr marL="3429000" indent="-228600" eaLnBrk="0" fontAlgn="base" hangingPunct="0">
              <a:spcBef>
                <a:spcPct val="20000"/>
              </a:spcBef>
              <a:spcAft>
                <a:spcPct val="0"/>
              </a:spcAft>
              <a:buFont typeface="Arial" charset="0"/>
              <a:buChar char="–"/>
              <a:defRPr sz="1400" b="1">
                <a:solidFill>
                  <a:schemeClr val="tx1"/>
                </a:solidFill>
                <a:latin typeface="Arial" charset="0"/>
              </a:defRPr>
            </a:lvl8pPr>
            <a:lvl9pPr marL="3886200" indent="-228600" eaLnBrk="0" fontAlgn="base" hangingPunct="0">
              <a:spcBef>
                <a:spcPct val="20000"/>
              </a:spcBef>
              <a:spcAft>
                <a:spcPct val="0"/>
              </a:spcAft>
              <a:buFont typeface="Arial" charset="0"/>
              <a:buChar char="–"/>
              <a:defRPr sz="1400" b="1">
                <a:solidFill>
                  <a:schemeClr val="tx1"/>
                </a:solidFill>
                <a:latin typeface="Arial" charset="0"/>
              </a:defRPr>
            </a:lvl9pPr>
          </a:lstStyle>
          <a:p>
            <a:pPr lvl="0" eaLnBrk="1" fontAlgn="base" hangingPunct="1">
              <a:spcBef>
                <a:spcPct val="50000"/>
              </a:spcBef>
              <a:spcAft>
                <a:spcPct val="0"/>
              </a:spcAft>
              <a:buClrTx/>
              <a:buNone/>
            </a:pPr>
            <a:r>
              <a:rPr lang="en-US" altLang="en-US" b="0" dirty="0">
                <a:solidFill>
                  <a:srgbClr val="000000"/>
                </a:solidFill>
              </a:rPr>
              <a:t>G</a:t>
            </a:r>
          </a:p>
        </p:txBody>
      </p:sp>
      <p:sp>
        <p:nvSpPr>
          <p:cNvPr id="20" name="Rectangle 19"/>
          <p:cNvSpPr/>
          <p:nvPr/>
        </p:nvSpPr>
        <p:spPr>
          <a:xfrm>
            <a:off x="5681133" y="1739901"/>
            <a:ext cx="372218" cy="461665"/>
          </a:xfrm>
          <a:prstGeom prst="rect">
            <a:avLst/>
          </a:prstGeom>
        </p:spPr>
        <p:txBody>
          <a:bodyPr wrap="none">
            <a:spAutoFit/>
          </a:bodyPr>
          <a:lstStyle/>
          <a:p>
            <a:pPr lvl="0" fontAlgn="base">
              <a:spcBef>
                <a:spcPct val="0"/>
              </a:spcBef>
              <a:spcAft>
                <a:spcPct val="0"/>
              </a:spcAft>
            </a:pPr>
            <a:r>
              <a:rPr lang="en-US" altLang="en-US" sz="2400" dirty="0">
                <a:solidFill>
                  <a:srgbClr val="000000"/>
                </a:solidFill>
                <a:latin typeface="Arial" charset="0"/>
              </a:rPr>
              <a:t>F</a:t>
            </a:r>
          </a:p>
        </p:txBody>
      </p:sp>
      <p:sp>
        <p:nvSpPr>
          <p:cNvPr id="21" name="Rectangle 20"/>
          <p:cNvSpPr/>
          <p:nvPr/>
        </p:nvSpPr>
        <p:spPr>
          <a:xfrm>
            <a:off x="5681133" y="2616201"/>
            <a:ext cx="389850" cy="461665"/>
          </a:xfrm>
          <a:prstGeom prst="rect">
            <a:avLst/>
          </a:prstGeom>
        </p:spPr>
        <p:txBody>
          <a:bodyPr wrap="none">
            <a:spAutoFit/>
          </a:bodyPr>
          <a:lstStyle/>
          <a:p>
            <a:pPr defTabSz="1219170">
              <a:defRPr/>
            </a:pPr>
            <a:r>
              <a:rPr lang="en-US" altLang="en-US" sz="2400" kern="0" dirty="0">
                <a:solidFill>
                  <a:srgbClr val="000000"/>
                </a:solidFill>
                <a:latin typeface="Arial" charset="0"/>
              </a:rPr>
              <a:t>E</a:t>
            </a:r>
            <a:endParaRPr lang="en-US" sz="2400" kern="0" dirty="0">
              <a:solidFill>
                <a:sysClr val="windowText" lastClr="000000"/>
              </a:solidFill>
            </a:endParaRPr>
          </a:p>
        </p:txBody>
      </p:sp>
      <p:sp>
        <p:nvSpPr>
          <p:cNvPr id="22" name="Rectangle 21"/>
          <p:cNvSpPr/>
          <p:nvPr/>
        </p:nvSpPr>
        <p:spPr>
          <a:xfrm>
            <a:off x="5681133" y="5664201"/>
            <a:ext cx="389850" cy="461665"/>
          </a:xfrm>
          <a:prstGeom prst="rect">
            <a:avLst/>
          </a:prstGeom>
        </p:spPr>
        <p:txBody>
          <a:bodyPr wrap="none">
            <a:spAutoFit/>
          </a:bodyPr>
          <a:lstStyle/>
          <a:p>
            <a:pPr lvl="0" fontAlgn="base">
              <a:spcBef>
                <a:spcPct val="50000"/>
              </a:spcBef>
              <a:spcAft>
                <a:spcPct val="0"/>
              </a:spcAft>
            </a:pPr>
            <a:r>
              <a:rPr lang="en-US" altLang="en-US" sz="2400" dirty="0">
                <a:solidFill>
                  <a:srgbClr val="000000"/>
                </a:solidFill>
                <a:latin typeface="Arial" charset="0"/>
              </a:rPr>
              <a:t>A</a:t>
            </a:r>
          </a:p>
        </p:txBody>
      </p:sp>
      <p:sp>
        <p:nvSpPr>
          <p:cNvPr id="23" name="Rectangle 22"/>
          <p:cNvSpPr/>
          <p:nvPr/>
        </p:nvSpPr>
        <p:spPr>
          <a:xfrm>
            <a:off x="5698067" y="4953001"/>
            <a:ext cx="389850" cy="461665"/>
          </a:xfrm>
          <a:prstGeom prst="rect">
            <a:avLst/>
          </a:prstGeom>
        </p:spPr>
        <p:txBody>
          <a:bodyPr wrap="none">
            <a:spAutoFit/>
          </a:bodyPr>
          <a:lstStyle/>
          <a:p>
            <a:pPr lvl="0" fontAlgn="base">
              <a:spcBef>
                <a:spcPct val="50000"/>
              </a:spcBef>
              <a:spcAft>
                <a:spcPct val="0"/>
              </a:spcAft>
            </a:pPr>
            <a:r>
              <a:rPr lang="en-US" altLang="en-US" sz="2400" dirty="0">
                <a:solidFill>
                  <a:srgbClr val="000000"/>
                </a:solidFill>
                <a:latin typeface="Arial" charset="0"/>
              </a:rPr>
              <a:t>B</a:t>
            </a:r>
          </a:p>
        </p:txBody>
      </p:sp>
      <p:sp>
        <p:nvSpPr>
          <p:cNvPr id="24" name="Rectangle 23"/>
          <p:cNvSpPr/>
          <p:nvPr/>
        </p:nvSpPr>
        <p:spPr>
          <a:xfrm>
            <a:off x="5664035" y="4140201"/>
            <a:ext cx="407484" cy="461665"/>
          </a:xfrm>
          <a:prstGeom prst="rect">
            <a:avLst/>
          </a:prstGeom>
        </p:spPr>
        <p:txBody>
          <a:bodyPr wrap="none">
            <a:spAutoFit/>
          </a:bodyPr>
          <a:lstStyle/>
          <a:p>
            <a:pPr lvl="0" fontAlgn="base">
              <a:spcBef>
                <a:spcPct val="50000"/>
              </a:spcBef>
              <a:spcAft>
                <a:spcPct val="0"/>
              </a:spcAft>
            </a:pPr>
            <a:r>
              <a:rPr lang="en-US" altLang="en-US" sz="2400" dirty="0">
                <a:solidFill>
                  <a:srgbClr val="000000"/>
                </a:solidFill>
                <a:latin typeface="Arial" charset="0"/>
              </a:rPr>
              <a:t>C</a:t>
            </a:r>
          </a:p>
        </p:txBody>
      </p:sp>
      <p:sp>
        <p:nvSpPr>
          <p:cNvPr id="25" name="Rectangle 24"/>
          <p:cNvSpPr/>
          <p:nvPr/>
        </p:nvSpPr>
        <p:spPr>
          <a:xfrm>
            <a:off x="5672584" y="3327401"/>
            <a:ext cx="407484" cy="461665"/>
          </a:xfrm>
          <a:prstGeom prst="rect">
            <a:avLst/>
          </a:prstGeom>
        </p:spPr>
        <p:txBody>
          <a:bodyPr wrap="none">
            <a:spAutoFit/>
          </a:bodyPr>
          <a:lstStyle/>
          <a:p>
            <a:pPr lvl="0" fontAlgn="base">
              <a:spcBef>
                <a:spcPct val="50000"/>
              </a:spcBef>
              <a:spcAft>
                <a:spcPct val="0"/>
              </a:spcAft>
            </a:pPr>
            <a:r>
              <a:rPr lang="en-US" altLang="en-US" sz="2400" dirty="0">
                <a:solidFill>
                  <a:srgbClr val="000000"/>
                </a:solidFill>
                <a:latin typeface="Arial" charset="0"/>
              </a:rPr>
              <a:t>D</a:t>
            </a:r>
          </a:p>
        </p:txBody>
      </p:sp>
      <p:sp>
        <p:nvSpPr>
          <p:cNvPr id="2" name="TextBox 1"/>
          <p:cNvSpPr txBox="1"/>
          <p:nvPr/>
        </p:nvSpPr>
        <p:spPr>
          <a:xfrm>
            <a:off x="2930468" y="6638757"/>
            <a:ext cx="6299200" cy="258532"/>
          </a:xfrm>
          <a:prstGeom prst="rect">
            <a:avLst/>
          </a:prstGeom>
          <a:noFill/>
        </p:spPr>
        <p:txBody>
          <a:bodyPr wrap="square" rtlCol="0">
            <a:spAutoFit/>
          </a:bodyPr>
          <a:lstStyle/>
          <a:p>
            <a:pPr algn="ctr">
              <a:lnSpc>
                <a:spcPct val="90000"/>
              </a:lnSpc>
              <a:defRPr/>
            </a:pPr>
            <a:r>
              <a:rPr lang="en-US" sz="1200" dirty="0">
                <a:latin typeface="Arial" panose="020B0604020202020204" pitchFamily="34" charset="0"/>
                <a:cs typeface="Arial" panose="020B0604020202020204" pitchFamily="34" charset="0"/>
              </a:rPr>
              <a:t>NSC-614-6792 Unclassified Unlimited Release</a:t>
            </a:r>
          </a:p>
        </p:txBody>
      </p:sp>
    </p:spTree>
    <p:extLst>
      <p:ext uri="{BB962C8B-B14F-4D97-AF65-F5344CB8AC3E}">
        <p14:creationId xmlns:p14="http://schemas.microsoft.com/office/powerpoint/2010/main" val="1878156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1"/>
            <a:ext cx="10669812" cy="551332"/>
          </a:xfrm>
        </p:spPr>
        <p:txBody>
          <a:bodyPr/>
          <a:lstStyle/>
          <a:p>
            <a:pPr algn="ctr"/>
            <a:r>
              <a:rPr lang="en-US" altLang="en-US" sz="3733" b="1" kern="0" dirty="0">
                <a:solidFill>
                  <a:srgbClr val="000000"/>
                </a:solidFill>
                <a:latin typeface="Honeywell Sans" panose="02010503040101060203" pitchFamily="50" charset="0"/>
              </a:rPr>
              <a:t>Emergency Procedures</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990600"/>
            <a:ext cx="10670117" cy="5257800"/>
          </a:xfrm>
        </p:spPr>
        <p:txBody>
          <a:bodyPr/>
          <a:lstStyle/>
          <a:p>
            <a:pPr marL="243834" indent="-243834" defTabSz="609585"/>
            <a:r>
              <a:rPr lang="en-US" altLang="en-US" sz="2667" dirty="0">
                <a:solidFill>
                  <a:prstClr val="black"/>
                </a:solidFill>
              </a:rPr>
              <a:t>Evacuations / Sheltering</a:t>
            </a:r>
          </a:p>
          <a:p>
            <a:pPr marL="487668" lvl="1" indent="-243834" defTabSz="609585"/>
            <a:r>
              <a:rPr lang="en-US" altLang="en-US" dirty="0">
                <a:solidFill>
                  <a:prstClr val="black"/>
                </a:solidFill>
              </a:rPr>
              <a:t>   Listen for announcements on the public address system for one of two types of emergencies:</a:t>
            </a:r>
          </a:p>
          <a:p>
            <a:pPr marL="731502" lvl="2" indent="-243834" defTabSz="609585">
              <a:buClr>
                <a:prstClr val="black">
                  <a:lumMod val="50000"/>
                  <a:lumOff val="50000"/>
                </a:prstClr>
              </a:buClr>
            </a:pPr>
            <a:r>
              <a:rPr lang="en-US" altLang="en-US" sz="2133" dirty="0">
                <a:solidFill>
                  <a:prstClr val="black"/>
                </a:solidFill>
              </a:rPr>
              <a:t>Sheltering – Go to designated shelters within the building. (Storms or external chemical release.)</a:t>
            </a:r>
          </a:p>
          <a:p>
            <a:pPr marL="731502" lvl="2" indent="-243834" defTabSz="609585">
              <a:buClr>
                <a:prstClr val="black">
                  <a:lumMod val="50000"/>
                  <a:lumOff val="50000"/>
                </a:prstClr>
              </a:buClr>
            </a:pPr>
            <a:r>
              <a:rPr lang="en-US" altLang="en-US" sz="2133" dirty="0">
                <a:solidFill>
                  <a:prstClr val="black"/>
                </a:solidFill>
              </a:rPr>
              <a:t>Evacuation – Exit the plant by following the exiting group to an external gathering space, usually in the parking lots.</a:t>
            </a:r>
          </a:p>
          <a:p>
            <a:pPr marL="487668" lvl="1" indent="-243834" defTabSz="609585"/>
            <a:r>
              <a:rPr lang="en-US" altLang="en-US" dirty="0">
                <a:solidFill>
                  <a:prstClr val="black"/>
                </a:solidFill>
              </a:rPr>
              <a:t>Maps identifying sheltering areas are posted at major plant intersections.</a:t>
            </a:r>
          </a:p>
          <a:p>
            <a:pPr marL="0" indent="0"/>
            <a:endParaRPr lang="en-US" dirty="0"/>
          </a:p>
        </p:txBody>
      </p:sp>
      <p:sp>
        <p:nvSpPr>
          <p:cNvPr id="5" name="TextBox 4"/>
          <p:cNvSpPr txBox="1"/>
          <p:nvPr/>
        </p:nvSpPr>
        <p:spPr>
          <a:xfrm>
            <a:off x="2751247" y="6599468"/>
            <a:ext cx="6917853" cy="258532"/>
          </a:xfrm>
          <a:prstGeom prst="rect">
            <a:avLst/>
          </a:prstGeom>
          <a:noFill/>
        </p:spPr>
        <p:txBody>
          <a:bodyPr wrap="square" rtlCol="0">
            <a:spAutoFit/>
          </a:bodyPr>
          <a:lstStyle/>
          <a:p>
            <a:pPr algn="ctr">
              <a:lnSpc>
                <a:spcPct val="90000"/>
              </a:lnSpc>
              <a:defRPr/>
            </a:pPr>
            <a:r>
              <a:rPr lang="en-US" sz="1200" dirty="0">
                <a:latin typeface="Arial" panose="020B0604020202020204" pitchFamily="34" charset="0"/>
                <a:cs typeface="Arial" panose="020B0604020202020204" pitchFamily="34" charset="0"/>
              </a:rPr>
              <a:t>NSC-614-6792 Unclassified Unlimited Release</a:t>
            </a:r>
          </a:p>
        </p:txBody>
      </p:sp>
    </p:spTree>
    <p:extLst>
      <p:ext uri="{BB962C8B-B14F-4D97-AF65-F5344CB8AC3E}">
        <p14:creationId xmlns:p14="http://schemas.microsoft.com/office/powerpoint/2010/main" val="3958211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106" y="279401"/>
            <a:ext cx="10669812" cy="551332"/>
          </a:xfrm>
        </p:spPr>
        <p:txBody>
          <a:bodyPr/>
          <a:lstStyle/>
          <a:p>
            <a:pPr algn="ctr"/>
            <a:r>
              <a:rPr lang="en-US" altLang="en-US" sz="3733" b="1" kern="0" dirty="0">
                <a:solidFill>
                  <a:srgbClr val="000000"/>
                </a:solidFill>
                <a:latin typeface="Honeywell Sans" panose="02010503040101060203" pitchFamily="50" charset="0"/>
              </a:rPr>
              <a:t>Emergency Procedures Cont’</a:t>
            </a:r>
            <a:endParaRPr lang="en-US" b="1" dirty="0">
              <a:latin typeface="Honeywell Sans" panose="02010503040101060203" pitchFamily="50" charset="0"/>
            </a:endParaRPr>
          </a:p>
        </p:txBody>
      </p:sp>
      <p:sp>
        <p:nvSpPr>
          <p:cNvPr id="3" name="Text Placeholder 2"/>
          <p:cNvSpPr>
            <a:spLocks noGrp="1"/>
          </p:cNvSpPr>
          <p:nvPr>
            <p:ph type="body" sz="quarter" idx="10"/>
          </p:nvPr>
        </p:nvSpPr>
        <p:spPr>
          <a:xfrm>
            <a:off x="685800" y="1110133"/>
            <a:ext cx="10670117" cy="4725607"/>
          </a:xfrm>
        </p:spPr>
        <p:txBody>
          <a:bodyPr/>
          <a:lstStyle/>
          <a:p>
            <a:pPr marL="450839" indent="-450839" defTabSz="1219170" fontAlgn="base">
              <a:lnSpc>
                <a:spcPct val="100000"/>
              </a:lnSpc>
              <a:spcAft>
                <a:spcPct val="0"/>
              </a:spcAft>
              <a:buClrTx/>
              <a:buFontTx/>
              <a:buChar char="•"/>
            </a:pPr>
            <a:r>
              <a:rPr lang="en-US" altLang="en-US" sz="3200" kern="0" dirty="0">
                <a:solidFill>
                  <a:srgbClr val="000000"/>
                </a:solidFill>
              </a:rPr>
              <a:t>Accidents</a:t>
            </a:r>
          </a:p>
          <a:p>
            <a:pPr marL="1068891" lvl="1" indent="-459306" defTabSz="1219170" fontAlgn="base">
              <a:lnSpc>
                <a:spcPct val="100000"/>
              </a:lnSpc>
              <a:spcAft>
                <a:spcPct val="0"/>
              </a:spcAft>
              <a:buFont typeface="Arial" charset="0"/>
              <a:buChar char="–"/>
            </a:pPr>
            <a:r>
              <a:rPr lang="en-US" altLang="en-US" sz="3200" kern="0" dirty="0">
                <a:solidFill>
                  <a:prstClr val="black"/>
                </a:solidFill>
              </a:rPr>
              <a:t>All work related injuries are to be reported to KCNSC through either:</a:t>
            </a:r>
          </a:p>
          <a:p>
            <a:pPr marL="1670009" lvl="2" indent="-448722" defTabSz="1219170" fontAlgn="base">
              <a:lnSpc>
                <a:spcPct val="100000"/>
              </a:lnSpc>
              <a:spcAft>
                <a:spcPct val="0"/>
              </a:spcAft>
              <a:buClr>
                <a:srgbClr val="999999"/>
              </a:buClr>
              <a:buFont typeface="Wingdings" pitchFamily="2" charset="2"/>
              <a:buChar char="w"/>
            </a:pPr>
            <a:r>
              <a:rPr lang="en-US" altLang="en-US" sz="2667" kern="0" dirty="0">
                <a:solidFill>
                  <a:prstClr val="black"/>
                </a:solidFill>
              </a:rPr>
              <a:t>Your company’s chain of management, </a:t>
            </a:r>
          </a:p>
          <a:p>
            <a:pPr marL="1670009" lvl="2" indent="-448722" defTabSz="1219170" fontAlgn="base">
              <a:lnSpc>
                <a:spcPct val="100000"/>
              </a:lnSpc>
              <a:spcAft>
                <a:spcPct val="0"/>
              </a:spcAft>
              <a:buClr>
                <a:srgbClr val="999999"/>
              </a:buClr>
              <a:buFont typeface="Wingdings" pitchFamily="2" charset="2"/>
              <a:buChar char="w"/>
            </a:pPr>
            <a:r>
              <a:rPr lang="en-US" altLang="en-US" sz="2667" kern="0" dirty="0">
                <a:solidFill>
                  <a:prstClr val="black"/>
                </a:solidFill>
              </a:rPr>
              <a:t>Directly to your KCNSC contract representative, or HS&amp;E at </a:t>
            </a:r>
            <a:r>
              <a:rPr lang="en-US" altLang="en-US" sz="2400" kern="0" dirty="0">
                <a:solidFill>
                  <a:prstClr val="black"/>
                </a:solidFill>
              </a:rPr>
              <a:t>816-488-3181</a:t>
            </a:r>
            <a:endParaRPr lang="en-US" altLang="en-US" sz="2667" kern="0" dirty="0">
              <a:solidFill>
                <a:prstClr val="black"/>
              </a:solidFill>
            </a:endParaRPr>
          </a:p>
          <a:p>
            <a:endParaRPr lang="en-US" dirty="0"/>
          </a:p>
        </p:txBody>
      </p:sp>
      <p:sp>
        <p:nvSpPr>
          <p:cNvPr id="5" name="TextBox 4"/>
          <p:cNvSpPr txBox="1"/>
          <p:nvPr/>
        </p:nvSpPr>
        <p:spPr>
          <a:xfrm>
            <a:off x="3098800" y="6578599"/>
            <a:ext cx="5994400" cy="258532"/>
          </a:xfrm>
          <a:prstGeom prst="rect">
            <a:avLst/>
          </a:prstGeom>
          <a:noFill/>
        </p:spPr>
        <p:txBody>
          <a:bodyPr wrap="square" rtlCol="0">
            <a:spAutoFit/>
          </a:bodyPr>
          <a:lstStyle/>
          <a:p>
            <a:pPr algn="ctr">
              <a:lnSpc>
                <a:spcPct val="90000"/>
              </a:lnSpc>
              <a:defRPr/>
            </a:pPr>
            <a:r>
              <a:rPr lang="en-US" sz="1200" dirty="0">
                <a:effectLst/>
                <a:latin typeface="Aptos" panose="020B0004020202020204" pitchFamily="34" charset="0"/>
                <a:ea typeface="Aptos" panose="020B0004020202020204" pitchFamily="34" charset="0"/>
                <a:cs typeface="Aptos" panose="020B0004020202020204" pitchFamily="34" charset="0"/>
              </a:rPr>
              <a:t>NSC-614-6792 Unclassified Unlimited Release</a:t>
            </a:r>
            <a:endParaRPr lang="en-US" sz="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0595014"/>
      </p:ext>
    </p:extLst>
  </p:cSld>
  <p:clrMapOvr>
    <a:masterClrMapping/>
  </p:clrMapOvr>
</p:sld>
</file>

<file path=ppt/theme/theme1.xml><?xml version="1.0" encoding="utf-8"?>
<a:theme xmlns:a="http://schemas.openxmlformats.org/drawingml/2006/main" name="Office Theme">
  <a:themeElements>
    <a:clrScheme name="KCNSC Colors">
      <a:dk1>
        <a:srgbClr val="032752"/>
      </a:dk1>
      <a:lt1>
        <a:sysClr val="window" lastClr="FFFFFF"/>
      </a:lt1>
      <a:dk2>
        <a:srgbClr val="5B819D"/>
      </a:dk2>
      <a:lt2>
        <a:srgbClr val="E0E0E0"/>
      </a:lt2>
      <a:accent1>
        <a:srgbClr val="5B819D"/>
      </a:accent1>
      <a:accent2>
        <a:srgbClr val="F2A41E"/>
      </a:accent2>
      <a:accent3>
        <a:srgbClr val="032752"/>
      </a:accent3>
      <a:accent4>
        <a:srgbClr val="536431"/>
      </a:accent4>
      <a:accent5>
        <a:srgbClr val="76777B"/>
      </a:accent5>
      <a:accent6>
        <a:srgbClr val="C8C8C8"/>
      </a:accent6>
      <a:hlink>
        <a:srgbClr val="5B819D"/>
      </a:hlink>
      <a:folHlink>
        <a:srgbClr val="03275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CNSC Photo HW Proprietary" id="{4E519B0F-2349-4F53-91E5-301F1B36AF97}" vid="{1A9749F5-5D02-4465-9092-85131F6053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d5132bd-3412-4800-8b6d-437f58c5a595}" enabled="1" method="Standard" siteId="{49dd3653-836b-4350-975b-0e98da9887fa}" contentBits="0" removed="0"/>
</clbl:labelList>
</file>

<file path=docProps/app.xml><?xml version="1.0" encoding="utf-8"?>
<Properties xmlns="http://schemas.openxmlformats.org/officeDocument/2006/extended-properties" xmlns:vt="http://schemas.openxmlformats.org/officeDocument/2006/docPropsVTypes">
  <Template/>
  <TotalTime>402</TotalTime>
  <Words>4703</Words>
  <Application>Microsoft Office PowerPoint</Application>
  <PresentationFormat>Widescreen</PresentationFormat>
  <Paragraphs>504</Paragraphs>
  <Slides>64</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64</vt:i4>
      </vt:variant>
    </vt:vector>
  </HeadingPairs>
  <TitlesOfParts>
    <vt:vector size="72" baseType="lpstr">
      <vt:lpstr>Aptos</vt:lpstr>
      <vt:lpstr>Arial</vt:lpstr>
      <vt:lpstr>Calibri</vt:lpstr>
      <vt:lpstr>Honeywell Sans</vt:lpstr>
      <vt:lpstr>Honeywell Sans Black</vt:lpstr>
      <vt:lpstr>Times New Roman</vt:lpstr>
      <vt:lpstr>Wingdings</vt:lpstr>
      <vt:lpstr>Office Theme</vt:lpstr>
      <vt:lpstr>KCNSC Subcontractor  HS&amp;E and Security Site Orientation </vt:lpstr>
      <vt:lpstr>Contractor Site Orientation Instructions</vt:lpstr>
      <vt:lpstr>Section 1 General HS&amp;E Requirements</vt:lpstr>
      <vt:lpstr>PowerPoint Presentation</vt:lpstr>
      <vt:lpstr>Our Commitment to Health, Safety &amp; Environment </vt:lpstr>
      <vt:lpstr>Department of Energy Differing Professional Opinions Process</vt:lpstr>
      <vt:lpstr>National Security Campus Plant Layout</vt:lpstr>
      <vt:lpstr>Emergency Procedures</vt:lpstr>
      <vt:lpstr>Emergency Procedures Cont’</vt:lpstr>
      <vt:lpstr>Emergency Information</vt:lpstr>
      <vt:lpstr>Emergency Information Cont.’</vt:lpstr>
      <vt:lpstr>General Information</vt:lpstr>
      <vt:lpstr>General Information Continued</vt:lpstr>
      <vt:lpstr>Tobacco Policy</vt:lpstr>
      <vt:lpstr>Safety Intervention</vt:lpstr>
      <vt:lpstr>Hazardous Communications</vt:lpstr>
      <vt:lpstr>Spill Cleanup</vt:lpstr>
      <vt:lpstr>Warning Tickets/Citations</vt:lpstr>
      <vt:lpstr>Waste Management</vt:lpstr>
      <vt:lpstr>In Plant Vehicle Requirements</vt:lpstr>
      <vt:lpstr>Hot Work</vt:lpstr>
      <vt:lpstr>Fall Protection</vt:lpstr>
      <vt:lpstr>Section II Security Requirements</vt:lpstr>
      <vt:lpstr>Security Welcomes You</vt:lpstr>
      <vt:lpstr>Safeguards and Security Program</vt:lpstr>
      <vt:lpstr>Security Definitions</vt:lpstr>
      <vt:lpstr>Security Areas</vt:lpstr>
      <vt:lpstr>Security Areas Cont.</vt:lpstr>
      <vt:lpstr>Prohibited Articles</vt:lpstr>
      <vt:lpstr>Controlled Articles</vt:lpstr>
      <vt:lpstr>Controlled Items (cont.)</vt:lpstr>
      <vt:lpstr>Technical Surveillance Countermeasures  (TSCM)</vt:lpstr>
      <vt:lpstr>Vehicle Access</vt:lpstr>
      <vt:lpstr>Badges</vt:lpstr>
      <vt:lpstr>Escort Procedures</vt:lpstr>
      <vt:lpstr>Penetrations</vt:lpstr>
      <vt:lpstr>Self-Reporting Guidelines</vt:lpstr>
      <vt:lpstr>PowerPoint Presentation</vt:lpstr>
      <vt:lpstr>Section III  Construction Safety Requirements</vt:lpstr>
      <vt:lpstr>Securing the Work Zone</vt:lpstr>
      <vt:lpstr>Project Posting</vt:lpstr>
      <vt:lpstr>Pre-Demolition Survey</vt:lpstr>
      <vt:lpstr>Personal Protective Equipment (PPE)</vt:lpstr>
      <vt:lpstr>Nuisance odors</vt:lpstr>
      <vt:lpstr>Fall Protection</vt:lpstr>
      <vt:lpstr>Tools / Equipment</vt:lpstr>
      <vt:lpstr>Electrical Safety, Requirements</vt:lpstr>
      <vt:lpstr>Crane Use</vt:lpstr>
      <vt:lpstr>Fire Protection</vt:lpstr>
      <vt:lpstr>Facilities Drain Systems</vt:lpstr>
      <vt:lpstr>Beryllium</vt:lpstr>
      <vt:lpstr>Beryllium Continued</vt:lpstr>
      <vt:lpstr>Beryllium Continued</vt:lpstr>
      <vt:lpstr>Excavations</vt:lpstr>
      <vt:lpstr>Building Penetrations</vt:lpstr>
      <vt:lpstr>KCNSC Required Permits</vt:lpstr>
      <vt:lpstr>Section IV  KCNSC Lockout/Tagout (LOTO) Requirements</vt:lpstr>
      <vt:lpstr>Lockout / Tagout (LOTO)</vt:lpstr>
      <vt:lpstr>Lock Out / Tag Out Process</vt:lpstr>
      <vt:lpstr>Section V  KCNSC Confined Space Entry Requirements</vt:lpstr>
      <vt:lpstr>Confined Space Requirements</vt:lpstr>
      <vt:lpstr>Confined Space Requirements Continued</vt:lpstr>
      <vt:lpstr>Confined Spaces Continued</vt:lpstr>
      <vt:lpstr>Training Completion Validation</vt:lpstr>
    </vt:vector>
  </TitlesOfParts>
  <Company>Honeywell FM&amp;T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SLIDE, OPT 1</dc:title>
  <dc:creator>Zachary Parks</dc:creator>
  <cp:lastModifiedBy>Stephenie Wells</cp:lastModifiedBy>
  <cp:revision>60</cp:revision>
  <dcterms:created xsi:type="dcterms:W3CDTF">2023-07-11T21:23:19Z</dcterms:created>
  <dcterms:modified xsi:type="dcterms:W3CDTF">2025-08-12T20:08:42Z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d5132bd-3412-4800-8b6d-437f58c5a595_Enabled">
    <vt:lpwstr>true</vt:lpwstr>
  </property>
  <property fmtid="{D5CDD505-2E9C-101B-9397-08002B2CF9AE}" pid="3" name="MSIP_Label_8d5132bd-3412-4800-8b6d-437f58c5a595_SetDate">
    <vt:lpwstr>2024-01-16T18:30:19Z</vt:lpwstr>
  </property>
  <property fmtid="{D5CDD505-2E9C-101B-9397-08002B2CF9AE}" pid="4" name="MSIP_Label_8d5132bd-3412-4800-8b6d-437f58c5a595_Method">
    <vt:lpwstr>Standard</vt:lpwstr>
  </property>
  <property fmtid="{D5CDD505-2E9C-101B-9397-08002B2CF9AE}" pid="5" name="MSIP_Label_8d5132bd-3412-4800-8b6d-437f58c5a595_Name">
    <vt:lpwstr>Internal</vt:lpwstr>
  </property>
  <property fmtid="{D5CDD505-2E9C-101B-9397-08002B2CF9AE}" pid="6" name="MSIP_Label_8d5132bd-3412-4800-8b6d-437f58c5a595_SiteId">
    <vt:lpwstr>49dd3653-836b-4350-975b-0e98da9887fa</vt:lpwstr>
  </property>
  <property fmtid="{D5CDD505-2E9C-101B-9397-08002B2CF9AE}" pid="7" name="MSIP_Label_8d5132bd-3412-4800-8b6d-437f58c5a595_ActionId">
    <vt:lpwstr>98baa7f2-f747-4b4a-babc-0c66e935ff53</vt:lpwstr>
  </property>
  <property fmtid="{D5CDD505-2E9C-101B-9397-08002B2CF9AE}" pid="8" name="MSIP_Label_8d5132bd-3412-4800-8b6d-437f58c5a595_ContentBits">
    <vt:lpwstr>0</vt:lpwstr>
  </property>
</Properties>
</file>